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30"/>
  </p:notesMasterIdLst>
  <p:sldIdLst>
    <p:sldId id="256" r:id="rId4"/>
    <p:sldId id="306" r:id="rId5"/>
    <p:sldId id="327" r:id="rId6"/>
    <p:sldId id="258" r:id="rId7"/>
    <p:sldId id="261" r:id="rId8"/>
    <p:sldId id="302" r:id="rId9"/>
    <p:sldId id="290" r:id="rId10"/>
    <p:sldId id="317" r:id="rId11"/>
    <p:sldId id="260" r:id="rId12"/>
    <p:sldId id="291" r:id="rId13"/>
    <p:sldId id="292" r:id="rId14"/>
    <p:sldId id="265" r:id="rId15"/>
    <p:sldId id="309" r:id="rId16"/>
    <p:sldId id="276" r:id="rId17"/>
    <p:sldId id="266" r:id="rId18"/>
    <p:sldId id="269" r:id="rId19"/>
    <p:sldId id="270" r:id="rId20"/>
    <p:sldId id="275" r:id="rId21"/>
    <p:sldId id="278" r:id="rId22"/>
    <p:sldId id="271" r:id="rId23"/>
    <p:sldId id="293" r:id="rId24"/>
    <p:sldId id="279" r:id="rId25"/>
    <p:sldId id="280" r:id="rId26"/>
    <p:sldId id="281" r:id="rId27"/>
    <p:sldId id="284" r:id="rId28"/>
    <p:sldId id="328"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0A3B1-7FEE-4D9C-5482-716F08BC23DA}" name="Aishat Sadiq" initials="AS" userId="nIUKgmkQd6fwAPnNEpnMs3xPIryb1v4dDyzFZZEhD1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76024"/>
  </p:normalViewPr>
  <p:slideViewPr>
    <p:cSldViewPr>
      <p:cViewPr varScale="1">
        <p:scale>
          <a:sx n="113" d="100"/>
          <a:sy n="113" d="100"/>
        </p:scale>
        <p:origin x="496"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0C50C-F46C-8A4B-8A41-6A6FBB958D92}"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D443-CBAC-934A-8506-FB4DF260D863}" type="slidenum">
              <a:rPr lang="en-US" smtClean="0"/>
              <a:t>‹#›</a:t>
            </a:fld>
            <a:endParaRPr lang="en-US"/>
          </a:p>
        </p:txBody>
      </p:sp>
    </p:spTree>
    <p:extLst>
      <p:ext uri="{BB962C8B-B14F-4D97-AF65-F5344CB8AC3E}">
        <p14:creationId xmlns:p14="http://schemas.microsoft.com/office/powerpoint/2010/main" val="75689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incentarelbundock.github.io/Rdatasets/doc/openintro/labor_market_discrimination.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nber.org/system/files/working_papers/w9873/w9873.pdf" TargetMode="External"/><Relationship Id="rId4" Type="http://schemas.openxmlformats.org/officeDocument/2006/relationships/hyperlink" Target="https://www.openicpsr.org/openicpsr/project/116023/version/V1/view"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john-ros.com/Rcourse/unsupervised.html#dim-reduc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Ubuntu" panose="020F0502020204030204" pitchFamily="34" charset="0"/>
              </a:rPr>
              <a:t>High-dimensional data have become more common in many scientific fields as new automated data collection techniques have been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It's estimated that 1.7 </a:t>
            </a:r>
            <a:r>
              <a:rPr lang="en-US" b="1" i="0" dirty="0">
                <a:solidFill>
                  <a:srgbClr val="BCC0C3"/>
                </a:solidFill>
                <a:effectLst/>
                <a:latin typeface="Roboto" panose="020F0502020204030204" pitchFamily="34" charset="0"/>
              </a:rPr>
              <a:t>megabyte</a:t>
            </a:r>
            <a:r>
              <a:rPr lang="en-US" sz="1200" b="1" i="0" dirty="0">
                <a:solidFill>
                  <a:schemeClr val="tx1"/>
                </a:solidFill>
                <a:effectLst/>
                <a:latin typeface="Roboto" panose="020F0502020204030204" pitchFamily="34" charset="0"/>
              </a:rPr>
              <a:t>s</a:t>
            </a:r>
            <a:r>
              <a:rPr lang="en-US" sz="1200" dirty="0">
                <a:solidFill>
                  <a:schemeClr val="tx1"/>
                </a:solidFill>
              </a:rPr>
              <a:t> of data are created every second for every person on earth---the same amount of data needed to store an 850 page book, per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apple-system"/>
              </a:rPr>
              <a:t>Our ability to generate, gather, and store volumes of data has far outpaced our ability to derive useful information from it in many fields, with available computational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Ubuntu" panose="020B0504030602030204" pitchFamily="34" charset="0"/>
              </a:rPr>
              <a:t>Such datasets pose a challenge for data analysis as standard methods of analysis, such as linear regression, are no longer appropriate. </a:t>
            </a:r>
            <a:r>
              <a:rPr lang="en-US" sz="1200" b="0" i="0" dirty="0">
                <a:solidFill>
                  <a:schemeClr val="tx1"/>
                </a:solidFill>
                <a:effectLst/>
                <a:latin typeface="-apple-system"/>
              </a:rPr>
              <a:t>Therefore, data reduction is a critical step in order to turn large datasets into useful information, the overarching purpose of data science.</a:t>
            </a:r>
          </a:p>
          <a:p>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time.com</a:t>
            </a:r>
            <a:r>
              <a:rPr lang="en-US" dirty="0"/>
              <a:t>/6108001/data-protection-</a:t>
            </a:r>
            <a:r>
              <a:rPr lang="en-US" dirty="0" err="1"/>
              <a:t>richard</a:t>
            </a:r>
            <a:r>
              <a:rPr lang="en-US" dirty="0"/>
              <a:t>-</a:t>
            </a:r>
            <a:r>
              <a:rPr lang="en-US" dirty="0" err="1"/>
              <a:t>stengel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a:t>
            </a:fld>
            <a:endParaRPr lang="en-US"/>
          </a:p>
        </p:txBody>
      </p:sp>
    </p:spTree>
    <p:extLst>
      <p:ext uri="{BB962C8B-B14F-4D97-AF65-F5344CB8AC3E}">
        <p14:creationId xmlns:p14="http://schemas.microsoft.com/office/powerpoint/2010/main" val="73492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Measured whether a given resume elicits a call back or e-mail back for an interview. For each phone or email response, we use the content of the message left by the employer (name of the applicant, company name, telephone number for contact) to match the response to the corresponding resume-ad pair.</a:t>
            </a:r>
          </a:p>
          <a:p>
            <a:endParaRPr lang="en-US" dirty="0"/>
          </a:p>
          <a:p>
            <a:pPr marL="171450" indent="-171450">
              <a:buFontTx/>
              <a:buChar char="-"/>
            </a:pPr>
            <a:r>
              <a:rPr lang="en-US" dirty="0"/>
              <a:t>Not a workshop to analyze the merits of the study, but to use the data to understand big data methodology!! Its one of the largest clean datasets I could find. </a:t>
            </a:r>
          </a:p>
          <a:p>
            <a:pPr marL="171450" indent="-171450">
              <a:buFontTx/>
              <a:buChar char="-"/>
            </a:pPr>
            <a:endParaRPr lang="en-US" dirty="0"/>
          </a:p>
          <a:p>
            <a:r>
              <a:rPr lang="en-US" dirty="0"/>
              <a:t>- Limitations: crude approximation for outcome measure (call back), and use of names to indicate race</a:t>
            </a:r>
          </a:p>
          <a:p>
            <a:endParaRPr lang="en-US" dirty="0"/>
          </a:p>
          <a:p>
            <a:r>
              <a:rPr lang="en-US" dirty="0">
                <a:hlinkClick r:id="rId3"/>
              </a:rPr>
              <a:t>https://vincentarelbundock.github.io/Rdatasets/doc/openintro/labor_market_discrimination.html</a:t>
            </a:r>
            <a:endParaRPr lang="en-US" dirty="0"/>
          </a:p>
          <a:p>
            <a:r>
              <a:rPr lang="en-US" dirty="0">
                <a:hlinkClick r:id="rId4"/>
              </a:rPr>
              <a:t>https://www.openicpsr.org/openicpsr/project/116023/version/V1/view</a:t>
            </a:r>
            <a:endParaRPr lang="en-US" dirty="0"/>
          </a:p>
          <a:p>
            <a:r>
              <a:rPr lang="en-US" dirty="0">
                <a:hlinkClick r:id="rId5"/>
              </a:rPr>
              <a:t>https://www.nber.org/system/files/working_papers/w9873/w9873.pdf</a:t>
            </a: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12</a:t>
            </a:fld>
            <a:endParaRPr lang="en-US"/>
          </a:p>
        </p:txBody>
      </p:sp>
    </p:spTree>
    <p:extLst>
      <p:ext uri="{BB962C8B-B14F-4D97-AF65-F5344CB8AC3E}">
        <p14:creationId xmlns:p14="http://schemas.microsoft.com/office/powerpoint/2010/main" val="45038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9F9F9"/>
                </a:solidFill>
                <a:effectLst/>
                <a:latin typeface="Söhne"/>
              </a:rPr>
              <a:t>Feature selection is about choosing the most important features from your dataset to use in your analysis. You're selecting specific features that are most relevant to your problem.</a:t>
            </a:r>
          </a:p>
          <a:p>
            <a:endParaRPr lang="en-US" b="0" i="0" dirty="0">
              <a:solidFill>
                <a:srgbClr val="F9F9F9"/>
              </a:solidFill>
              <a:effectLst/>
              <a:latin typeface="Söhne"/>
            </a:endParaRPr>
          </a:p>
          <a:p>
            <a:r>
              <a:rPr lang="en-US" b="0" i="0" dirty="0">
                <a:solidFill>
                  <a:srgbClr val="F9F9F9"/>
                </a:solidFill>
                <a:effectLst/>
                <a:latin typeface="Söhne"/>
              </a:rPr>
              <a:t>Feature extraction is about creating new, more meaningful features from the existing ones. You're transforming or combining the original features to capture the most important information in a more compact way.</a:t>
            </a:r>
            <a:endParaRPr lang="en-US" dirty="0"/>
          </a:p>
          <a:p>
            <a:endParaRPr lang="en-US" sz="1200" b="0" i="0" dirty="0">
              <a:solidFill>
                <a:srgbClr val="333333"/>
              </a:solidFill>
              <a:effectLst/>
              <a:latin typeface="-apple-system"/>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14</a:t>
            </a:fld>
            <a:endParaRPr lang="en-US"/>
          </a:p>
        </p:txBody>
      </p:sp>
    </p:spTree>
    <p:extLst>
      <p:ext uri="{BB962C8B-B14F-4D97-AF65-F5344CB8AC3E}">
        <p14:creationId xmlns:p14="http://schemas.microsoft.com/office/powerpoint/2010/main" val="96499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1" i="0" dirty="0">
                <a:solidFill>
                  <a:srgbClr val="F9F9F9"/>
                </a:solidFill>
                <a:effectLst/>
                <a:latin typeface="Söhne"/>
              </a:rPr>
              <a:t>Filter Methods</a:t>
            </a:r>
            <a:r>
              <a:rPr lang="en-US" b="0" i="0" dirty="0">
                <a:solidFill>
                  <a:srgbClr val="F9F9F9"/>
                </a:solidFill>
                <a:effectLst/>
                <a:latin typeface="Söhne"/>
              </a:rPr>
              <a:t>:</a:t>
            </a:r>
          </a:p>
          <a:p>
            <a:pPr algn="l">
              <a:buFont typeface="+mj-lt"/>
              <a:buNone/>
            </a:pPr>
            <a:r>
              <a:rPr lang="en-US" b="0" i="0" dirty="0">
                <a:solidFill>
                  <a:srgbClr val="F9F9F9"/>
                </a:solidFill>
                <a:effectLst/>
                <a:latin typeface="Söhne"/>
              </a:rPr>
              <a:t>Think of a filter like a sieve that sifts through grains of sand. In filter methods, we look at each feature independently and score them based on some criteria, like how much they correlate with the target outcome. Then, we keep the features that pass the filter's threshold and discard the rest. It's like picking out the best grains of sand based on certain characteristics.</a:t>
            </a:r>
          </a:p>
          <a:p>
            <a:pPr algn="l">
              <a:buFont typeface="+mj-lt"/>
              <a:buNone/>
            </a:pPr>
            <a:endParaRPr lang="en-US" b="1" i="0" dirty="0">
              <a:solidFill>
                <a:srgbClr val="F9F9F9"/>
              </a:solidFill>
              <a:effectLst/>
              <a:latin typeface="Söhne"/>
            </a:endParaRPr>
          </a:p>
          <a:p>
            <a:pPr algn="l">
              <a:buFont typeface="+mj-lt"/>
              <a:buNone/>
            </a:pPr>
            <a:r>
              <a:rPr lang="en-US" b="1" i="0" dirty="0">
                <a:solidFill>
                  <a:srgbClr val="F9F9F9"/>
                </a:solidFill>
                <a:effectLst/>
                <a:latin typeface="Söhne"/>
              </a:rPr>
              <a:t>Wrapper Methods</a:t>
            </a:r>
            <a:r>
              <a:rPr lang="en-US" b="0" i="0" dirty="0">
                <a:solidFill>
                  <a:srgbClr val="F9F9F9"/>
                </a:solidFill>
                <a:effectLst/>
                <a:latin typeface="Söhne"/>
              </a:rPr>
              <a:t>:</a:t>
            </a:r>
          </a:p>
          <a:p>
            <a:pPr algn="l">
              <a:buFont typeface="+mj-lt"/>
              <a:buNone/>
            </a:pPr>
            <a:r>
              <a:rPr lang="en-US" b="0" i="0" dirty="0">
                <a:solidFill>
                  <a:srgbClr val="F9F9F9"/>
                </a:solidFill>
                <a:effectLst/>
                <a:latin typeface="Söhne"/>
              </a:rPr>
              <a:t>Wrapper methods are like trying on different combinations of clothes to see which outfit looks best. Here, we use a specific machine learning algorithm to evaluate different subsets of features. We try out different combinations, train the model with each combination, and then pick the one that performs best according to some performance metric, like accuracy or error rate.</a:t>
            </a:r>
          </a:p>
          <a:p>
            <a:pPr algn="l">
              <a:buFont typeface="+mj-lt"/>
              <a:buNone/>
            </a:pPr>
            <a:endParaRPr lang="en-US" b="1" i="0" dirty="0">
              <a:solidFill>
                <a:srgbClr val="F9F9F9"/>
              </a:solidFill>
              <a:effectLst/>
              <a:latin typeface="Söhne"/>
            </a:endParaRPr>
          </a:p>
          <a:p>
            <a:pPr algn="l">
              <a:buFont typeface="+mj-lt"/>
              <a:buNone/>
            </a:pPr>
            <a:r>
              <a:rPr lang="en-US" b="1" i="0" dirty="0">
                <a:solidFill>
                  <a:srgbClr val="F9F9F9"/>
                </a:solidFill>
                <a:effectLst/>
                <a:latin typeface="Söhne"/>
              </a:rPr>
              <a:t>Embedded Methods</a:t>
            </a:r>
            <a:r>
              <a:rPr lang="en-US" b="0" i="0" dirty="0">
                <a:solidFill>
                  <a:srgbClr val="F9F9F9"/>
                </a:solidFill>
                <a:effectLst/>
                <a:latin typeface="Söhne"/>
              </a:rPr>
              <a:t>:</a:t>
            </a:r>
          </a:p>
          <a:p>
            <a:pPr algn="l">
              <a:buFont typeface="+mj-lt"/>
              <a:buNone/>
            </a:pPr>
            <a:r>
              <a:rPr lang="en-US" b="0" i="0" dirty="0">
                <a:solidFill>
                  <a:srgbClr val="F9F9F9"/>
                </a:solidFill>
                <a:effectLst/>
                <a:latin typeface="Söhne"/>
              </a:rPr>
              <a:t>Embedded methods are like having a fancy car with built-in navigation. These methods incorporate feature selection directly into the model training process. The model itself decides which features are most important for making predictions. It's like GPS having the car figure out the best route to take without you having to manually input directions.</a:t>
            </a:r>
          </a:p>
          <a:p>
            <a:br>
              <a:rPr lang="en-US" dirty="0"/>
            </a:b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15</a:t>
            </a:fld>
            <a:endParaRPr lang="en-US"/>
          </a:p>
        </p:txBody>
      </p:sp>
    </p:spTree>
    <p:extLst>
      <p:ext uri="{BB962C8B-B14F-4D97-AF65-F5344CB8AC3E}">
        <p14:creationId xmlns:p14="http://schemas.microsoft.com/office/powerpoint/2010/main" val="2785498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9F9F9"/>
                </a:solidFill>
                <a:effectLst/>
                <a:latin typeface="Söhne"/>
              </a:rPr>
              <a:t>Filter Methods</a:t>
            </a:r>
            <a:r>
              <a:rPr lang="en-US" b="0" i="0" dirty="0">
                <a:solidFill>
                  <a:srgbClr val="F9F9F9"/>
                </a:solidFill>
                <a:effectLst/>
                <a:latin typeface="Söhne"/>
              </a:rPr>
              <a:t>: Independently assess features and keep the best ones based on some criteria.</a:t>
            </a:r>
          </a:p>
          <a:p>
            <a:pPr algn="l">
              <a:buFont typeface="Arial" panose="020B0604020202020204" pitchFamily="34" charset="0"/>
              <a:buChar char="•"/>
            </a:pPr>
            <a:endParaRPr lang="en-US" b="1" i="0" dirty="0">
              <a:solidFill>
                <a:srgbClr val="F9F9F9"/>
              </a:solidFill>
              <a:effectLst/>
              <a:latin typeface="Söhne"/>
            </a:endParaRPr>
          </a:p>
          <a:p>
            <a:pPr algn="l">
              <a:buFont typeface="Arial" panose="020B0604020202020204" pitchFamily="34" charset="0"/>
              <a:buChar char="•"/>
            </a:pPr>
            <a:r>
              <a:rPr lang="en-US" b="1" i="0" dirty="0">
                <a:solidFill>
                  <a:srgbClr val="F9F9F9"/>
                </a:solidFill>
                <a:effectLst/>
                <a:latin typeface="Söhne"/>
              </a:rPr>
              <a:t>Pros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Computationally efficient: They analyze features independently of the learning algorithm, making them faster.</a:t>
            </a:r>
          </a:p>
          <a:p>
            <a:pPr marL="742950" lvl="1" indent="-285750" algn="l">
              <a:buFont typeface="Arial" panose="020B0604020202020204" pitchFamily="34" charset="0"/>
              <a:buChar char="•"/>
            </a:pPr>
            <a:r>
              <a:rPr lang="en-US" b="0" i="0" dirty="0">
                <a:solidFill>
                  <a:srgbClr val="F9F9F9"/>
                </a:solidFill>
                <a:effectLst/>
                <a:latin typeface="Söhne"/>
              </a:rPr>
              <a:t>Typically less prone to overfitting because they don't involve the learning algorithm.</a:t>
            </a:r>
          </a:p>
          <a:p>
            <a:pPr marL="742950" lvl="1" indent="-285750" algn="l">
              <a:buFont typeface="Arial" panose="020B0604020202020204" pitchFamily="34" charset="0"/>
              <a:buChar char="•"/>
            </a:pPr>
            <a:r>
              <a:rPr lang="en-US" b="0" i="0" dirty="0">
                <a:solidFill>
                  <a:srgbClr val="F9F9F9"/>
                </a:solidFill>
                <a:effectLst/>
                <a:latin typeface="Söhne"/>
              </a:rPr>
              <a:t>Can be useful for data exploration and understanding relationships between features.</a:t>
            </a:r>
          </a:p>
          <a:p>
            <a:pPr algn="l">
              <a:buFont typeface="Arial" panose="020B0604020202020204" pitchFamily="34" charset="0"/>
              <a:buChar char="•"/>
            </a:pPr>
            <a:r>
              <a:rPr lang="en-US" b="1" i="0" dirty="0">
                <a:solidFill>
                  <a:srgbClr val="F9F9F9"/>
                </a:solidFill>
                <a:effectLst/>
                <a:latin typeface="Söhne"/>
              </a:rPr>
              <a:t>Cons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May not consider interactions between features, potentially missing important relationships.</a:t>
            </a:r>
          </a:p>
          <a:p>
            <a:pPr marL="742950" lvl="1" indent="-285750" algn="l">
              <a:buFont typeface="Arial" panose="020B0604020202020204" pitchFamily="34" charset="0"/>
              <a:buChar char="•"/>
            </a:pPr>
            <a:r>
              <a:rPr lang="en-US" b="0" i="0" dirty="0">
                <a:solidFill>
                  <a:srgbClr val="F9F9F9"/>
                </a:solidFill>
                <a:effectLst/>
                <a:latin typeface="Söhne"/>
              </a:rPr>
              <a:t>Might overlook redundant or irrelevant features since they assess features independently.</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16</a:t>
            </a:fld>
            <a:endParaRPr lang="en-US"/>
          </a:p>
        </p:txBody>
      </p:sp>
    </p:spTree>
    <p:extLst>
      <p:ext uri="{BB962C8B-B14F-4D97-AF65-F5344CB8AC3E}">
        <p14:creationId xmlns:p14="http://schemas.microsoft.com/office/powerpoint/2010/main" val="571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F9F9F9"/>
                </a:solidFill>
                <a:effectLst/>
                <a:latin typeface="Söhne"/>
              </a:rPr>
              <a:t>Wrapper Methods</a:t>
            </a:r>
            <a:r>
              <a:rPr lang="en-US" b="0" i="0" dirty="0">
                <a:solidFill>
                  <a:srgbClr val="F9F9F9"/>
                </a:solidFill>
                <a:effectLst/>
                <a:latin typeface="Söhne"/>
              </a:rPr>
              <a:t>: Use a specific model to evaluate different subsets of features and select the one that performs best.</a:t>
            </a:r>
          </a:p>
          <a:p>
            <a:pPr algn="l">
              <a:buFont typeface="Arial" panose="020B0604020202020204" pitchFamily="34" charset="0"/>
              <a:buChar char="•"/>
            </a:pPr>
            <a:endParaRPr lang="en-US" b="1" i="0" dirty="0">
              <a:solidFill>
                <a:srgbClr val="F9F9F9"/>
              </a:solidFill>
              <a:effectLst/>
              <a:latin typeface="Söhne"/>
            </a:endParaRPr>
          </a:p>
          <a:p>
            <a:pPr algn="l">
              <a:buFont typeface="Arial" panose="020B0604020202020204" pitchFamily="34" charset="0"/>
              <a:buChar char="•"/>
            </a:pPr>
            <a:r>
              <a:rPr lang="en-US" b="1" i="0" dirty="0">
                <a:solidFill>
                  <a:srgbClr val="F9F9F9"/>
                </a:solidFill>
                <a:effectLst/>
                <a:latin typeface="Söhne"/>
              </a:rPr>
              <a:t>Pros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Incorporate interactions between features, providing a more accurate selection.</a:t>
            </a:r>
          </a:p>
          <a:p>
            <a:pPr marL="742950" lvl="1" indent="-285750" algn="l">
              <a:buFont typeface="Arial" panose="020B0604020202020204" pitchFamily="34" charset="0"/>
              <a:buChar char="•"/>
            </a:pPr>
            <a:r>
              <a:rPr lang="en-US" b="0" i="0" dirty="0">
                <a:solidFill>
                  <a:srgbClr val="F9F9F9"/>
                </a:solidFill>
                <a:effectLst/>
                <a:latin typeface="Söhne"/>
              </a:rPr>
              <a:t>Tend to yield higher predictive performance because they assess feature subsets based on the performance of a specific learning algorithm.</a:t>
            </a:r>
          </a:p>
          <a:p>
            <a:pPr algn="l">
              <a:buFont typeface="Arial" panose="020B0604020202020204" pitchFamily="34" charset="0"/>
              <a:buChar char="•"/>
            </a:pPr>
            <a:r>
              <a:rPr lang="en-US" b="1" i="0" dirty="0">
                <a:solidFill>
                  <a:srgbClr val="F9F9F9"/>
                </a:solidFill>
                <a:effectLst/>
                <a:latin typeface="Söhne"/>
              </a:rPr>
              <a:t>Cons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Computationally expensive since they evaluate different feature subsets using the learning algorithm iteratively.</a:t>
            </a:r>
          </a:p>
          <a:p>
            <a:pPr marL="742950" lvl="1" indent="-285750" algn="l">
              <a:buFont typeface="Arial" panose="020B0604020202020204" pitchFamily="34" charset="0"/>
              <a:buChar char="•"/>
            </a:pPr>
            <a:r>
              <a:rPr lang="en-US" b="0" i="0" dirty="0">
                <a:solidFill>
                  <a:srgbClr val="F9F9F9"/>
                </a:solidFill>
                <a:effectLst/>
                <a:latin typeface="Söhne"/>
              </a:rPr>
              <a:t>Prone to overfitting, especially with small datasets, as they can tailor feature selection too closely to the specific training set.</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17</a:t>
            </a:fld>
            <a:endParaRPr lang="en-US"/>
          </a:p>
        </p:txBody>
      </p:sp>
    </p:spTree>
    <p:extLst>
      <p:ext uri="{BB962C8B-B14F-4D97-AF65-F5344CB8AC3E}">
        <p14:creationId xmlns:p14="http://schemas.microsoft.com/office/powerpoint/2010/main" val="850494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penalty for BIC is log(n)p rather than the AIC’s penalty of 2</a:t>
            </a:r>
            <a:r>
              <a:rPr lang="en-US" b="0" i="1" dirty="0">
                <a:solidFill>
                  <a:srgbClr val="333333"/>
                </a:solidFill>
                <a:effectLst/>
                <a:latin typeface="-apple-system"/>
              </a:rPr>
              <a:t>p</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18</a:t>
            </a:fld>
            <a:endParaRPr lang="en-US"/>
          </a:p>
        </p:txBody>
      </p:sp>
    </p:spTree>
    <p:extLst>
      <p:ext uri="{BB962C8B-B14F-4D97-AF65-F5344CB8AC3E}">
        <p14:creationId xmlns:p14="http://schemas.microsoft.com/office/powerpoint/2010/main" val="308053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55CC"/>
                </a:solidFill>
                <a:effectLst/>
                <a:latin typeface="Arial" panose="020B0604020202020204" pitchFamily="34" charset="0"/>
                <a:hlinkClick r:id="rId3"/>
              </a:rPr>
              <a:t>https://forms.office.com/Pages/ResponsePage.aspx?id=ZkN-XZsbz0WOebFLJ99G4SUXqdLlghJDhzZ5bd0gLPtUQVlLU0pBRlVLN1dGUkVTQUE2VFE0UThKQi4u&amp;origin=</a:t>
            </a:r>
            <a:r>
              <a:rPr lang="en-US" b="0" i="0">
                <a:solidFill>
                  <a:srgbClr val="1155CC"/>
                </a:solidFill>
                <a:effectLst/>
                <a:latin typeface="Arial" panose="020B0604020202020204" pitchFamily="34" charset="0"/>
                <a:hlinkClick r:id="rId3"/>
              </a:rPr>
              <a:t>QRCode</a:t>
            </a:r>
            <a:endParaRPr lang="en-US"/>
          </a:p>
        </p:txBody>
      </p:sp>
      <p:sp>
        <p:nvSpPr>
          <p:cNvPr id="4" name="Slide Number Placeholder 3"/>
          <p:cNvSpPr>
            <a:spLocks noGrp="1"/>
          </p:cNvSpPr>
          <p:nvPr>
            <p:ph type="sldNum" sz="quarter" idx="5"/>
          </p:nvPr>
        </p:nvSpPr>
        <p:spPr/>
        <p:txBody>
          <a:bodyPr/>
          <a:lstStyle/>
          <a:p>
            <a:fld id="{3153D443-CBAC-934A-8506-FB4DF260D863}" type="slidenum">
              <a:rPr lang="en-US" smtClean="0"/>
              <a:t>19</a:t>
            </a:fld>
            <a:endParaRPr lang="en-US"/>
          </a:p>
        </p:txBody>
      </p:sp>
    </p:spTree>
    <p:extLst>
      <p:ext uri="{BB962C8B-B14F-4D97-AF65-F5344CB8AC3E}">
        <p14:creationId xmlns:p14="http://schemas.microsoft.com/office/powerpoint/2010/main" val="1604575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F9F9F9"/>
                </a:solidFill>
                <a:effectLst/>
                <a:latin typeface="Söhne"/>
              </a:rPr>
              <a:t>Embedded Methods</a:t>
            </a:r>
            <a:r>
              <a:rPr lang="en-US" b="0" i="0" dirty="0">
                <a:solidFill>
                  <a:srgbClr val="F9F9F9"/>
                </a:solidFill>
                <a:effectLst/>
                <a:latin typeface="Söhne"/>
              </a:rPr>
              <a:t>: Incorporate feature selection directly into the model training process, letting the model itself decide which features are most important.</a:t>
            </a:r>
          </a:p>
          <a:p>
            <a:endParaRPr lang="en-US" dirty="0"/>
          </a:p>
          <a:p>
            <a:r>
              <a:rPr lang="en-US" dirty="0"/>
              <a:t>LASSO &amp; Ridge Regression – two ways to fit (GLMs) regressions when the number of covariates is large relative to the number of samples using a penalty that fixes the tuning parameter lambda and minimizes coefficient least squares estimates. Instead of trying to minimize the RSS + penalty, we instead try to maximize the log-likelihood-penalty.</a:t>
            </a:r>
          </a:p>
          <a:p>
            <a:endParaRPr lang="en-US" dirty="0"/>
          </a:p>
          <a:p>
            <a:pPr algn="l">
              <a:buFont typeface="Arial" panose="020B0604020202020204" pitchFamily="34" charset="0"/>
              <a:buChar char="•"/>
            </a:pPr>
            <a:r>
              <a:rPr lang="en-US" b="1" i="0" dirty="0">
                <a:solidFill>
                  <a:srgbClr val="F9F9F9"/>
                </a:solidFill>
                <a:effectLst/>
                <a:latin typeface="Söhne"/>
              </a:rPr>
              <a:t>Pros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Feature selection is integrated into the model training process, ensuring that selected features contribute directly to model performance.</a:t>
            </a:r>
          </a:p>
          <a:p>
            <a:pPr marL="742950" lvl="1" indent="-285750" algn="l">
              <a:buFont typeface="Arial" panose="020B0604020202020204" pitchFamily="34" charset="0"/>
              <a:buChar char="•"/>
            </a:pPr>
            <a:r>
              <a:rPr lang="en-US" b="0" i="0" dirty="0">
                <a:solidFill>
                  <a:srgbClr val="F9F9F9"/>
                </a:solidFill>
                <a:effectLst/>
                <a:latin typeface="Söhne"/>
              </a:rPr>
              <a:t>Generally more computationally efficient than wrapper methods since feature selection is part of the model training.</a:t>
            </a:r>
          </a:p>
          <a:p>
            <a:pPr algn="l">
              <a:buFont typeface="Arial" panose="020B0604020202020204" pitchFamily="34" charset="0"/>
              <a:buChar char="•"/>
            </a:pPr>
            <a:r>
              <a:rPr lang="en-US" b="1" i="0" dirty="0">
                <a:solidFill>
                  <a:srgbClr val="F9F9F9"/>
                </a:solidFill>
                <a:effectLst/>
                <a:latin typeface="Söhne"/>
              </a:rPr>
              <a:t>Cons</a:t>
            </a:r>
            <a:r>
              <a:rPr lang="en-US" b="0" i="0" dirty="0">
                <a:solidFill>
                  <a:srgbClr val="F9F9F9"/>
                </a:solidFill>
                <a:effectLst/>
                <a:latin typeface="Söhne"/>
              </a:rPr>
              <a:t>:</a:t>
            </a:r>
          </a:p>
          <a:p>
            <a:pPr marL="742950" lvl="1" indent="-285750" algn="l">
              <a:buFont typeface="Arial" panose="020B0604020202020204" pitchFamily="34" charset="0"/>
              <a:buChar char="•"/>
            </a:pPr>
            <a:r>
              <a:rPr lang="en-US" b="0" i="0" dirty="0">
                <a:solidFill>
                  <a:srgbClr val="F9F9F9"/>
                </a:solidFill>
                <a:effectLst/>
                <a:latin typeface="Söhne"/>
              </a:rPr>
              <a:t>Limited to the feature selection capabilities of the specific learning algorithm being used.</a:t>
            </a:r>
          </a:p>
          <a:p>
            <a:pPr marL="742950" lvl="1" indent="-285750" algn="l">
              <a:buFont typeface="Arial" panose="020B0604020202020204" pitchFamily="34" charset="0"/>
              <a:buChar char="•"/>
            </a:pPr>
            <a:r>
              <a:rPr lang="en-US" b="0" i="0" dirty="0">
                <a:solidFill>
                  <a:srgbClr val="F9F9F9"/>
                </a:solidFill>
                <a:effectLst/>
                <a:latin typeface="Söhne"/>
              </a:rPr>
              <a:t>May not generalize well to other learning algorithms or datasets if the embedded feature selection is too tightly coupled with the model.</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20</a:t>
            </a:fld>
            <a:endParaRPr lang="en-US"/>
          </a:p>
        </p:txBody>
      </p:sp>
    </p:spTree>
    <p:extLst>
      <p:ext uri="{BB962C8B-B14F-4D97-AF65-F5344CB8AC3E}">
        <p14:creationId xmlns:p14="http://schemas.microsoft.com/office/powerpoint/2010/main" val="98155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9F9F9"/>
                </a:solidFill>
                <a:effectLst/>
                <a:latin typeface="Söhne"/>
              </a:rPr>
              <a:t>These methods can lead to inflated performance metrics and false discoveries in social science research especially because of the focus on correlation!!</a:t>
            </a:r>
          </a:p>
          <a:p>
            <a:endParaRPr lang="en-US" b="0" i="0" dirty="0">
              <a:solidFill>
                <a:srgbClr val="F9F9F9"/>
              </a:solidFill>
              <a:effectLst/>
              <a:latin typeface="Söhne"/>
            </a:endParaRPr>
          </a:p>
          <a:p>
            <a:r>
              <a:rPr lang="en-US" b="0" i="0" dirty="0">
                <a:solidFill>
                  <a:srgbClr val="F9F9F9"/>
                </a:solidFill>
                <a:effectLst/>
                <a:latin typeface="Söhne"/>
              </a:rPr>
              <a:t>Machine learning often involves testing many hypotheses simultaneously, especially when exploring different models, feature sets, or hyperparameter combinations. Without appropriate corrections for multiple comparisons, researchers may report statistically significant results that are actually false positives.</a:t>
            </a:r>
          </a:p>
          <a:p>
            <a:br>
              <a:rPr lang="en-US" dirty="0"/>
            </a:b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21</a:t>
            </a:fld>
            <a:endParaRPr lang="en-US"/>
          </a:p>
        </p:txBody>
      </p:sp>
    </p:spTree>
    <p:extLst>
      <p:ext uri="{BB962C8B-B14F-4D97-AF65-F5344CB8AC3E}">
        <p14:creationId xmlns:p14="http://schemas.microsoft.com/office/powerpoint/2010/main" val="352652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code for feature extraction and model performance</a:t>
            </a:r>
          </a:p>
          <a:p>
            <a:pPr lvl="1"/>
            <a:r>
              <a:rPr lang="en-US" dirty="0">
                <a:hlinkClick r:id="rId3"/>
              </a:rPr>
              <a:t>https://www.john-ros.com/Rcourse/unsupervised.html#dim-reduce</a:t>
            </a:r>
            <a:endParaRPr lang="en-US" dirty="0"/>
          </a:p>
          <a:p>
            <a:pPr lvl="1"/>
            <a:r>
              <a:rPr lang="en-US" dirty="0"/>
              <a:t>https://</a:t>
            </a:r>
            <a:r>
              <a:rPr lang="en-US" dirty="0" err="1"/>
              <a:t>rpubs.com</a:t>
            </a:r>
            <a:r>
              <a:rPr lang="en-US" dirty="0"/>
              <a:t>/</a:t>
            </a:r>
            <a:r>
              <a:rPr lang="en-US" dirty="0" err="1"/>
              <a:t>marwahsi</a:t>
            </a:r>
            <a:r>
              <a:rPr lang="en-US" dirty="0"/>
              <a:t>/</a:t>
            </a:r>
            <a:r>
              <a:rPr lang="en-US" dirty="0" err="1"/>
              <a:t>tnse</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24</a:t>
            </a:fld>
            <a:endParaRPr lang="en-US"/>
          </a:p>
        </p:txBody>
      </p:sp>
    </p:spTree>
    <p:extLst>
      <p:ext uri="{BB962C8B-B14F-4D97-AF65-F5344CB8AC3E}">
        <p14:creationId xmlns:p14="http://schemas.microsoft.com/office/powerpoint/2010/main" val="211391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 to wide data learned in the Data Preprocessing Workshop.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recently had to change very wide data to long data in order to run certain dissimilarity/segregation analyses using R and QGIS.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r>
              <a:rPr lang="en-US" b="0" i="0" dirty="0">
                <a:solidFill>
                  <a:srgbClr val="242424"/>
                </a:solidFill>
                <a:effectLst/>
                <a:latin typeface="source-serif-pro"/>
              </a:rPr>
              <a:t>These all use models or algorithms to solve problems (like regression). But, high dimensional data can lead to long training times and model overfitting or even prediction and classification errors. </a:t>
            </a:r>
          </a:p>
          <a:p>
            <a:pPr algn="l">
              <a:buFont typeface="Arial" panose="020B0604020202020204" pitchFamily="34" charset="0"/>
              <a:buChar char="•"/>
            </a:pPr>
            <a:endParaRPr lang="en-US" b="0" i="0" dirty="0">
              <a:solidFill>
                <a:srgbClr val="242424"/>
              </a:solidFill>
              <a:effectLst/>
              <a:latin typeface="source-serif-pro"/>
            </a:endParaRPr>
          </a:p>
          <a:p>
            <a:r>
              <a:rPr lang="en-US" dirty="0"/>
              <a:t>https://carpentries-</a:t>
            </a:r>
            <a:r>
              <a:rPr lang="en-US" dirty="0" err="1"/>
              <a:t>incubator.github.io</a:t>
            </a:r>
            <a:r>
              <a:rPr lang="en-US" dirty="0"/>
              <a:t>/high-dimensional-stats-r/</a:t>
            </a:r>
            <a:r>
              <a:rPr lang="en-US" dirty="0" err="1"/>
              <a:t>aio</a:t>
            </a:r>
            <a:r>
              <a:rPr lang="en-US" dirty="0"/>
              <a:t>/</a:t>
            </a:r>
            <a:r>
              <a:rPr lang="en-US" dirty="0" err="1"/>
              <a:t>index.html</a:t>
            </a:r>
            <a:endParaRPr lang="en-US" b="0" i="0" dirty="0">
              <a:solidFill>
                <a:srgbClr val="242424"/>
              </a:solidFill>
              <a:effectLst/>
              <a:latin typeface="source-serif-pro"/>
            </a:endParaRPr>
          </a:p>
          <a:p>
            <a:pPr algn="l">
              <a:buFont typeface="Arial" panose="020B0604020202020204" pitchFamily="34" charset="0"/>
              <a:buChar char="•"/>
            </a:pPr>
            <a:endParaRPr lang="en-US" sz="1200"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endParaRP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4</a:t>
            </a:fld>
            <a:endParaRPr lang="en-US"/>
          </a:p>
        </p:txBody>
      </p:sp>
    </p:spTree>
    <p:extLst>
      <p:ext uri="{BB962C8B-B14F-4D97-AF65-F5344CB8AC3E}">
        <p14:creationId xmlns:p14="http://schemas.microsoft.com/office/powerpoint/2010/main" val="218831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55CC"/>
                </a:solidFill>
                <a:effectLst/>
                <a:latin typeface="Arial" panose="020B0604020202020204" pitchFamily="34" charset="0"/>
                <a:hlinkClick r:id="rId3"/>
              </a:rPr>
              <a:t>https://forms.office.com/Pages/ResponsePage.aspx?id=ZkN-XZsbz0WOebFLJ99G4SUXqdLlghJDhzZ5bd0gLPtUQVlLU0pBRlVLN1dGUkVTQUE2VFE0UThKQi4u&amp;origin=</a:t>
            </a:r>
            <a:r>
              <a:rPr lang="en-US" b="0" i="0">
                <a:solidFill>
                  <a:srgbClr val="1155CC"/>
                </a:solidFill>
                <a:effectLst/>
                <a:latin typeface="Arial" panose="020B0604020202020204" pitchFamily="34" charset="0"/>
                <a:hlinkClick r:id="rId3"/>
              </a:rPr>
              <a:t>QRCode</a:t>
            </a:r>
            <a:endParaRPr lang="en-US"/>
          </a:p>
        </p:txBody>
      </p:sp>
      <p:sp>
        <p:nvSpPr>
          <p:cNvPr id="4" name="Slide Number Placeholder 3"/>
          <p:cNvSpPr>
            <a:spLocks noGrp="1"/>
          </p:cNvSpPr>
          <p:nvPr>
            <p:ph type="sldNum" sz="quarter" idx="5"/>
          </p:nvPr>
        </p:nvSpPr>
        <p:spPr/>
        <p:txBody>
          <a:bodyPr/>
          <a:lstStyle/>
          <a:p>
            <a:fld id="{3153D443-CBAC-934A-8506-FB4DF260D863}" type="slidenum">
              <a:rPr lang="en-US" smtClean="0"/>
              <a:t>26</a:t>
            </a:fld>
            <a:endParaRPr lang="en-US"/>
          </a:p>
        </p:txBody>
      </p:sp>
    </p:spTree>
    <p:extLst>
      <p:ext uri="{BB962C8B-B14F-4D97-AF65-F5344CB8AC3E}">
        <p14:creationId xmlns:p14="http://schemas.microsoft.com/office/powerpoint/2010/main" val="167896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9F9F9"/>
                </a:solidFill>
                <a:effectLst/>
                <a:latin typeface="Söhne"/>
              </a:rPr>
              <a:t>Imagine you're trying to navigate through a huge maze with many twists and turns. The more dimensions (or features) you add to the maze, the harder it becomes to find your way through it. In high-dimensional datasets, each additional feature adds a new dimension to the "maze" of data. This makes it increasingly difficult for algorithms to effectively analyze and interpret the data because there are so many possible combinations and relationships between the features. As a result, the curse of dimensionality causes problems like increased computational complexity, sparse data, and decreased predictive accuracy. In essence, it's like trying to find your way through a labyrinth with too many confusing paths, making it tough to make sense of the data.</a:t>
            </a: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5</a:t>
            </a:fld>
            <a:endParaRPr lang="en-US"/>
          </a:p>
        </p:txBody>
      </p:sp>
    </p:spTree>
    <p:extLst>
      <p:ext uri="{BB962C8B-B14F-4D97-AF65-F5344CB8AC3E}">
        <p14:creationId xmlns:p14="http://schemas.microsoft.com/office/powerpoint/2010/main" val="366255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9F9F9"/>
                </a:solidFill>
                <a:effectLst/>
                <a:latin typeface="Söhne"/>
              </a:rPr>
              <a:t>In simple terms, if we had an endless amount of data to train our system, we wouldn't have to worry about having too many features (or characteristics) to consider. But since we usually have limited data, we need to be careful about how many features we use. If we're using complex methods like neural networks or decision trees, we need to keep the number of features low to avoid overfitting, where the model memorizes the training data instead of learning from it. However, if we're using simpler methods like naive Bayesian or linear classifiers, we can use more features because these methods are less likely to overfit. </a:t>
            </a:r>
          </a:p>
          <a:p>
            <a:endParaRPr lang="en-US" b="0" i="0" dirty="0">
              <a:solidFill>
                <a:srgbClr val="F9F9F9"/>
              </a:solidFill>
              <a:effectLst/>
              <a:latin typeface="Söhne"/>
            </a:endParaRPr>
          </a:p>
          <a:p>
            <a:r>
              <a:rPr lang="en-US" b="0" i="0" dirty="0">
                <a:solidFill>
                  <a:srgbClr val="F9F9F9"/>
                </a:solidFill>
                <a:effectLst/>
                <a:latin typeface="Söhne"/>
              </a:rPr>
              <a:t>Cross-validation helps with overfitting, but we are not going to cover that topic today.</a:t>
            </a:r>
          </a:p>
          <a:p>
            <a:endParaRPr lang="en-US" b="0" i="0" dirty="0">
              <a:solidFill>
                <a:srgbClr val="F9F9F9"/>
              </a:solidFill>
              <a:effectLst/>
              <a:latin typeface="Söhne"/>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7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DM isn’t perfect, there are always tradeoffs in statistics</a:t>
            </a:r>
          </a:p>
          <a:p>
            <a:endParaRPr lang="en-US" sz="1200" dirty="0"/>
          </a:p>
          <a:p>
            <a:r>
              <a:rPr lang="en-US" sz="1200" dirty="0"/>
              <a:t>The goal of DM is to represent the same data with fewer variables, thus relieving us of the curse of dimensionality</a:t>
            </a:r>
          </a:p>
          <a:p>
            <a:endParaRPr lang="en-US" sz="1200" dirty="0"/>
          </a:p>
          <a:p>
            <a:endParaRPr lang="en-US" dirty="0"/>
          </a:p>
          <a:p>
            <a:endParaRPr lang="en-US" b="0" i="0" dirty="0">
              <a:solidFill>
                <a:srgbClr val="777777"/>
              </a:solidFill>
              <a:effectLst/>
              <a:latin typeface="Open Sans"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7</a:t>
            </a:fld>
            <a:endParaRPr lang="en-US"/>
          </a:p>
        </p:txBody>
      </p:sp>
    </p:spTree>
    <p:extLst>
      <p:ext uri="{BB962C8B-B14F-4D97-AF65-F5344CB8AC3E}">
        <p14:creationId xmlns:p14="http://schemas.microsoft.com/office/powerpoint/2010/main" val="165906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webcache.googleusercontent.com</a:t>
            </a:r>
            <a:r>
              <a:rPr lang="en-US" dirty="0"/>
              <a:t>/</a:t>
            </a:r>
            <a:r>
              <a:rPr lang="en-US" dirty="0" err="1"/>
              <a:t>search?q</a:t>
            </a:r>
            <a:r>
              <a:rPr lang="en-US" dirty="0"/>
              <a:t>=</a:t>
            </a:r>
            <a:r>
              <a:rPr lang="en-US" dirty="0" err="1"/>
              <a:t>cache:https</a:t>
            </a:r>
            <a:r>
              <a:rPr lang="en-US" dirty="0"/>
              <a:t>://</a:t>
            </a:r>
            <a:r>
              <a:rPr lang="en-US" dirty="0" err="1"/>
              <a:t>medium.com</a:t>
            </a:r>
            <a:r>
              <a:rPr lang="en-US" dirty="0"/>
              <a:t>/analytics-</a:t>
            </a:r>
            <a:r>
              <a:rPr lang="en-US" dirty="0" err="1"/>
              <a:t>vidhya</a:t>
            </a:r>
            <a:r>
              <a:rPr lang="en-US" dirty="0"/>
              <a:t>/multi-dimensional-data-boon-or-bane-3de73c9650bb&amp;strip=0&amp;vwsrc=1&amp;referer=medium-parser</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8</a:t>
            </a:fld>
            <a:endParaRPr lang="en-US"/>
          </a:p>
        </p:txBody>
      </p:sp>
    </p:spTree>
    <p:extLst>
      <p:ext uri="{BB962C8B-B14F-4D97-AF65-F5344CB8AC3E}">
        <p14:creationId xmlns:p14="http://schemas.microsoft.com/office/powerpoint/2010/main" val="367169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9</a:t>
            </a:fld>
            <a:endParaRPr lang="en-US"/>
          </a:p>
        </p:txBody>
      </p:sp>
    </p:spTree>
    <p:extLst>
      <p:ext uri="{BB962C8B-B14F-4D97-AF65-F5344CB8AC3E}">
        <p14:creationId xmlns:p14="http://schemas.microsoft.com/office/powerpoint/2010/main" val="2781664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9F9F9"/>
                </a:solidFill>
                <a:effectLst/>
                <a:latin typeface="Söhne"/>
              </a:rPr>
              <a:t>In simpler terms, features are just different pieces of information about the thing you're studying. They help us understand and make decisions based on the data.</a:t>
            </a:r>
          </a:p>
          <a:p>
            <a:pPr algn="l"/>
            <a:endParaRPr lang="en-US" b="0" i="0" dirty="0">
              <a:solidFill>
                <a:srgbClr val="F9F9F9"/>
              </a:solidFill>
              <a:effectLst/>
              <a:latin typeface="Söhne"/>
            </a:endParaRPr>
          </a:p>
          <a:p>
            <a:pPr algn="l"/>
            <a:r>
              <a:rPr lang="en-US" b="0" i="0" dirty="0">
                <a:solidFill>
                  <a:srgbClr val="F9F9F9"/>
                </a:solidFill>
                <a:effectLst/>
                <a:latin typeface="Söhne"/>
              </a:rPr>
              <a:t>For example, if you're analyzing housing prices, features could include things like the number of bedrooms, the square footage of the house, the neighborhood it's in, the year it was built, etc.</a:t>
            </a:r>
          </a:p>
          <a:p>
            <a:pPr algn="l"/>
            <a:endParaRPr lang="en-US" b="0" i="0" dirty="0">
              <a:solidFill>
                <a:srgbClr val="F9F9F9"/>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10</a:t>
            </a:fld>
            <a:endParaRPr lang="en-US"/>
          </a:p>
        </p:txBody>
      </p:sp>
    </p:spTree>
    <p:extLst>
      <p:ext uri="{BB962C8B-B14F-4D97-AF65-F5344CB8AC3E}">
        <p14:creationId xmlns:p14="http://schemas.microsoft.com/office/powerpoint/2010/main" val="1983541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Images and speech are usually high dimensional data because we choose to represent text with individual words and images with individual pixels. </a:t>
            </a:r>
          </a:p>
          <a:p>
            <a:endParaRPr lang="en-US" b="0" i="0" dirty="0">
              <a:solidFill>
                <a:srgbClr val="333333"/>
              </a:solidFill>
              <a:effectLst/>
              <a:latin typeface="Ubuntu" panose="020B0504030602030204" pitchFamily="34" charset="0"/>
            </a:endParaRPr>
          </a:p>
          <a:p>
            <a:r>
              <a:rPr lang="en-US" dirty="0"/>
              <a:t>Consider an example in which we have a set of images, each of which depicts either a rabbit or a dog. We would like to create a classifier that is able to distinguish dogs from rabbits automatically. To do so, we first need to think about a descriptor for each object class that can be expressed by numbers, such that a mathematical algorithm, i.e. a classifier, can use these numbers to recognize the object. We could for instance argue that rabbits and dogs generally differ in color. A possible descriptor that discriminates these two classes could then consist of three number; the average red color, the average green color and the average blue color of the image under consideration. A simple linear classifier for instance, could combine these features linearly to decide on the class label:</a:t>
            </a:r>
          </a:p>
          <a:p>
            <a:endParaRPr lang="en-US" dirty="0"/>
          </a:p>
          <a:p>
            <a:r>
              <a:rPr lang="en-US" dirty="0"/>
              <a:t>However, each of these three color-describing numbers, called features, will obviously not suffice to obtain a perfect classification. Therefore, we could decide to add some features that describe the ears and nose of the animal. We now have 5 features that, in combination, could possibly be used by a classification algorithm to distinguish rabbits from dogs.</a:t>
            </a:r>
          </a:p>
          <a:p>
            <a:endParaRPr lang="en-US" dirty="0"/>
          </a:p>
          <a:p>
            <a:r>
              <a:rPr lang="en-US" dirty="0"/>
              <a:t>To obtain an even more accurate classification, we could add more features, based on color or texture histograms, statistical moments, etc. Maybe we can obtain a perfect classification by carefully defining a few hundred of these features? The answer to this question might sound a bit counter-intuitive: </a:t>
            </a:r>
            <a:r>
              <a:rPr lang="en-US" i="1" dirty="0"/>
              <a:t>no we can not!</a:t>
            </a:r>
            <a:r>
              <a:rPr lang="en-US" dirty="0"/>
              <a:t>. In fact, after a certain point, increasing the dimensionality of the problem by adding new features would actually degrade the performance of our classifier. </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11</a:t>
            </a:fld>
            <a:endParaRPr lang="en-US"/>
          </a:p>
        </p:txBody>
      </p:sp>
    </p:spTree>
    <p:extLst>
      <p:ext uri="{BB962C8B-B14F-4D97-AF65-F5344CB8AC3E}">
        <p14:creationId xmlns:p14="http://schemas.microsoft.com/office/powerpoint/2010/main" val="38505372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3" name="Title 18">
            <a:extLst>
              <a:ext uri="{FF2B5EF4-FFF2-40B4-BE49-F238E27FC236}">
                <a16:creationId xmlns:a16="http://schemas.microsoft.com/office/drawing/2014/main" id="{DC0A9285-546C-824E-BB82-80DD4A7E5723}"/>
              </a:ext>
            </a:extLst>
          </p:cNvPr>
          <p:cNvSpPr>
            <a:spLocks noGrp="1"/>
          </p:cNvSpPr>
          <p:nvPr>
            <p:ph type="title" hasCustomPrompt="1"/>
          </p:nvPr>
        </p:nvSpPr>
        <p:spPr>
          <a:xfrm>
            <a:off x="304272" y="2561844"/>
            <a:ext cx="4777596" cy="829533"/>
          </a:xfrm>
          <a:noFill/>
        </p:spPr>
        <p:txBody>
          <a:bodyPr lIns="182880" tIns="182880" rIns="182880" anchor="t">
            <a:normAutofit/>
          </a:bodyPr>
          <a:lstStyle>
            <a:lvl1pPr algn="l">
              <a:defRPr sz="3200" baseline="0">
                <a:solidFill>
                  <a:schemeClr val="tx1"/>
                </a:solidFill>
              </a:defRPr>
            </a:lvl1pPr>
          </a:lstStyle>
          <a:p>
            <a:r>
              <a:rPr lang="en-US" dirty="0"/>
              <a:t>Click to add title</a:t>
            </a:r>
          </a:p>
        </p:txBody>
      </p:sp>
      <p:pic>
        <p:nvPicPr>
          <p:cNvPr id="10" name="Picture 9">
            <a:extLst>
              <a:ext uri="{FF2B5EF4-FFF2-40B4-BE49-F238E27FC236}">
                <a16:creationId xmlns:a16="http://schemas.microsoft.com/office/drawing/2014/main" id="{C6A6C757-F494-C249-B435-958A389BF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0117" y="590550"/>
            <a:ext cx="994225" cy="999600"/>
          </a:xfrm>
          <a:prstGeom prst="rect">
            <a:avLst/>
          </a:prstGeom>
        </p:spPr>
      </p:pic>
      <p:sp>
        <p:nvSpPr>
          <p:cNvPr id="11" name="Rectangle 10">
            <a:extLst>
              <a:ext uri="{FF2B5EF4-FFF2-40B4-BE49-F238E27FC236}">
                <a16:creationId xmlns:a16="http://schemas.microsoft.com/office/drawing/2014/main" id="{2703C8E5-147E-4644-A094-238B240D41B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7470F22-3D51-8D47-9BDC-3F4D49D359C4}"/>
              </a:ext>
            </a:extLst>
          </p:cNvPr>
          <p:cNvSpPr>
            <a:spLocks noGrp="1"/>
          </p:cNvSpPr>
          <p:nvPr>
            <p:ph type="body" sz="quarter" idx="13" hasCustomPrompt="1"/>
          </p:nvPr>
        </p:nvSpPr>
        <p:spPr>
          <a:xfrm>
            <a:off x="304800" y="3486150"/>
            <a:ext cx="4776788" cy="762000"/>
          </a:xfrm>
        </p:spPr>
        <p:txBody>
          <a:bodyPr lIns="182880" tIns="0" rIns="182880" bIns="0">
            <a:noAutofit/>
          </a:bodyPr>
          <a:lstStyle>
            <a:lvl1pPr marL="0" indent="0">
              <a:buNone/>
              <a:defRPr sz="1800">
                <a:solidFill>
                  <a:schemeClr val="tx1"/>
                </a:solidFill>
              </a:defRPr>
            </a:lvl1pPr>
          </a:lstStyle>
          <a:p>
            <a:pPr lvl="0"/>
            <a:r>
              <a:rPr lang="en-US" dirty="0"/>
              <a:t>Click to add text</a:t>
            </a: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4" name="Text Placeholder 13"/>
          <p:cNvSpPr>
            <a:spLocks noGrp="1"/>
          </p:cNvSpPr>
          <p:nvPr>
            <p:ph type="body" sz="quarter" idx="13" hasCustomPrompt="1"/>
          </p:nvPr>
        </p:nvSpPr>
        <p:spPr>
          <a:xfrm>
            <a:off x="0" y="1985433"/>
            <a:ext cx="9144000" cy="1491725"/>
          </a:xfrm>
        </p:spPr>
        <p:txBody>
          <a:bodyPr>
            <a:noAutofit/>
          </a:bodyPr>
          <a:lstStyle>
            <a:lvl1pPr marL="0" indent="0" algn="ctr">
              <a:buNone/>
              <a:defRPr sz="2800">
                <a:solidFill>
                  <a:schemeClr val="accent2"/>
                </a:solidFill>
              </a:defRPr>
            </a:lvl1pPr>
          </a:lstStyle>
          <a:p>
            <a:pPr lvl="0"/>
            <a:r>
              <a:rPr lang="en-US" dirty="0"/>
              <a:t>Click to add text</a:t>
            </a:r>
          </a:p>
        </p:txBody>
      </p:sp>
      <p:pic>
        <p:nvPicPr>
          <p:cNvPr id="10" name="Picture 9" descr="cu screen b31b1b.psd">
            <a:extLst>
              <a:ext uri="{FF2B5EF4-FFF2-40B4-BE49-F238E27FC236}">
                <a16:creationId xmlns:a16="http://schemas.microsoft.com/office/drawing/2014/main" id="{2F0129F0-F30E-CA46-95D8-485C2699B0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113367" cy="1019803"/>
          </a:xfrm>
          <a:prstGeom prst="rect">
            <a:avLst/>
          </a:prstGeom>
        </p:spPr>
      </p:pic>
      <p:sp>
        <p:nvSpPr>
          <p:cNvPr id="9" name="Rectangle 8">
            <a:extLst>
              <a:ext uri="{FF2B5EF4-FFF2-40B4-BE49-F238E27FC236}">
                <a16:creationId xmlns:a16="http://schemas.microsoft.com/office/drawing/2014/main" id="{DC174D41-7CC7-7D41-8BF1-2412C5E9353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19">
            <a:extLst>
              <a:ext uri="{FF2B5EF4-FFF2-40B4-BE49-F238E27FC236}">
                <a16:creationId xmlns:a16="http://schemas.microsoft.com/office/drawing/2014/main" id="{EE059B75-688C-714C-A731-B1FA0FCA36C8}"/>
              </a:ext>
            </a:extLst>
          </p:cNvPr>
          <p:cNvSpPr>
            <a:spLocks noGrp="1"/>
          </p:cNvSpPr>
          <p:nvPr>
            <p:ph type="body" sz="quarter" idx="14" hasCustomPrompt="1"/>
          </p:nvPr>
        </p:nvSpPr>
        <p:spPr>
          <a:xfrm>
            <a:off x="0" y="1276350"/>
            <a:ext cx="9144000" cy="685800"/>
          </a:xfrm>
        </p:spPr>
        <p:txBody>
          <a:bodyPr anchor="ctr">
            <a:noAutofit/>
          </a:bodyPr>
          <a:lstStyle>
            <a:lvl1pPr marL="0" indent="0" algn="ctr" defTabSz="914377" rtl="0" eaLnBrk="1" latinLnBrk="0" hangingPunct="1">
              <a:spcBef>
                <a:spcPct val="0"/>
              </a:spcBef>
              <a:buNone/>
              <a:defRPr lang="en-US" sz="3200" kern="1200" dirty="0" smtClean="0">
                <a:solidFill>
                  <a:schemeClr val="accent3"/>
                </a:solidFill>
                <a:latin typeface="+mj-lt"/>
                <a:ea typeface="+mj-ea"/>
                <a:cs typeface="+mj-cs"/>
              </a:defRPr>
            </a:lvl1pPr>
            <a:lvl2pPr marL="0" indent="0" algn="ctr" defTabSz="914377" rtl="0" eaLnBrk="1" latinLnBrk="0" hangingPunct="1">
              <a:spcBef>
                <a:spcPct val="0"/>
              </a:spcBef>
              <a:buNone/>
              <a:defRPr lang="en-US" sz="3200" kern="1200" dirty="0" smtClean="0">
                <a:solidFill>
                  <a:schemeClr val="accent3"/>
                </a:solidFill>
                <a:latin typeface="+mj-lt"/>
                <a:ea typeface="+mj-ea"/>
                <a:cs typeface="+mj-cs"/>
              </a:defRPr>
            </a:lvl2pPr>
            <a:lvl3pPr marL="0" indent="0" algn="ctr" defTabSz="914377" rtl="0" eaLnBrk="1" latinLnBrk="0" hangingPunct="1">
              <a:spcBef>
                <a:spcPct val="0"/>
              </a:spcBef>
              <a:buNone/>
              <a:defRPr lang="en-US" sz="3200" kern="1200" dirty="0" smtClean="0">
                <a:solidFill>
                  <a:schemeClr val="accent3"/>
                </a:solidFill>
                <a:latin typeface="+mj-lt"/>
                <a:ea typeface="+mj-ea"/>
                <a:cs typeface="+mj-cs"/>
              </a:defRPr>
            </a:lvl3pPr>
            <a:lvl4pPr marL="0" indent="0" algn="ctr" defTabSz="914377" rtl="0" eaLnBrk="1" latinLnBrk="0" hangingPunct="1">
              <a:spcBef>
                <a:spcPct val="0"/>
              </a:spcBef>
              <a:buNone/>
              <a:defRPr lang="en-US" sz="3200" kern="1200" dirty="0" smtClean="0">
                <a:solidFill>
                  <a:schemeClr val="accent3"/>
                </a:solidFill>
                <a:latin typeface="+mj-lt"/>
                <a:ea typeface="+mj-ea"/>
                <a:cs typeface="+mj-cs"/>
              </a:defRPr>
            </a:lvl4pPr>
            <a:lvl5pPr marL="0" indent="0" algn="ctr" defTabSz="914377" rtl="0" eaLnBrk="1" latinLnBrk="0" hangingPunct="1">
              <a:spcBef>
                <a:spcPct val="0"/>
              </a:spcBef>
              <a:buNone/>
              <a:defRPr lang="en-US" sz="3200" kern="1200" dirty="0">
                <a:solidFill>
                  <a:schemeClr val="accent3"/>
                </a:solidFill>
                <a:latin typeface="+mj-lt"/>
                <a:ea typeface="+mj-ea"/>
                <a:cs typeface="+mj-cs"/>
              </a:defRPr>
            </a:lvl5pPr>
          </a:lstStyle>
          <a:p>
            <a:pPr lvl="0"/>
            <a:r>
              <a:rPr lang="en-US" dirty="0"/>
              <a:t>Click to add title</a:t>
            </a:r>
          </a:p>
        </p:txBody>
      </p:sp>
    </p:spTree>
    <p:extLst>
      <p:ext uri="{BB962C8B-B14F-4D97-AF65-F5344CB8AC3E}">
        <p14:creationId xmlns:p14="http://schemas.microsoft.com/office/powerpoint/2010/main" val="5402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3" name="Text Placeholder 2"/>
          <p:cNvSpPr>
            <a:spLocks noGrp="1"/>
          </p:cNvSpPr>
          <p:nvPr>
            <p:ph type="body" sz="quarter" idx="13" hasCustomPrompt="1"/>
          </p:nvPr>
        </p:nvSpPr>
        <p:spPr>
          <a:xfrm>
            <a:off x="285753" y="1428750"/>
            <a:ext cx="8678863" cy="2884887"/>
          </a:xfrm>
        </p:spPr>
        <p:txBody>
          <a:bodyPr>
            <a:noAutofit/>
          </a:bodyPr>
          <a:lstStyle>
            <a:lvl1pPr>
              <a:defRPr sz="2800"/>
            </a:lvl1pPr>
            <a:lvl2pPr>
              <a:defRPr sz="2400"/>
            </a:lvl2pPr>
            <a:lvl3pPr>
              <a:defRPr sz="2000"/>
            </a:lvl3pPr>
            <a:lvl4pPr>
              <a:defRPr sz="1800"/>
            </a:lvl4pPr>
            <a:lvl5pPr>
              <a:defRPr sz="1800"/>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285750" y="800100"/>
            <a:ext cx="8677656" cy="514350"/>
          </a:xfrm>
        </p:spPr>
        <p:txBody>
          <a:bodyPr>
            <a:noAutofit/>
          </a:bodyPr>
          <a:lstStyle>
            <a:lvl1pPr algn="l">
              <a:defRPr/>
            </a:lvl1pPr>
          </a:lstStyle>
          <a:p>
            <a:r>
              <a:rPr lang="en-US" dirty="0"/>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4" name="Title 13"/>
          <p:cNvSpPr>
            <a:spLocks noGrp="1"/>
          </p:cNvSpPr>
          <p:nvPr>
            <p:ph type="title" hasCustomPrompt="1"/>
          </p:nvPr>
        </p:nvSpPr>
        <p:spPr>
          <a:xfrm>
            <a:off x="287899" y="461820"/>
            <a:ext cx="8534400" cy="646331"/>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05" y="1200150"/>
            <a:ext cx="8534400" cy="1600200"/>
          </a:xfrm>
        </p:spPr>
        <p:txBody>
          <a:bodyPr numCol="2"/>
          <a:lstStyle/>
          <a:p>
            <a:pPr lvl="0"/>
            <a:r>
              <a:rPr lang="en-US" dirty="0"/>
              <a:t>Click to edit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B375926-5564-7F41-982B-2CA540DB949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FDCB217E-A06D-974D-8E3A-ED42CE06B2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
        <p:nvSpPr>
          <p:cNvPr id="8" name="Content Placeholder 7">
            <a:extLst>
              <a:ext uri="{FF2B5EF4-FFF2-40B4-BE49-F238E27FC236}">
                <a16:creationId xmlns:a16="http://schemas.microsoft.com/office/drawing/2014/main" id="{B9CB0402-D9EA-C84A-BBAD-7D05BA746916}"/>
              </a:ext>
            </a:extLst>
          </p:cNvPr>
          <p:cNvSpPr>
            <a:spLocks noGrp="1"/>
          </p:cNvSpPr>
          <p:nvPr>
            <p:ph sz="quarter" idx="15" hasCustomPrompt="1"/>
          </p:nvPr>
        </p:nvSpPr>
        <p:spPr>
          <a:xfrm>
            <a:off x="287338" y="2876550"/>
            <a:ext cx="8535987" cy="1752600"/>
          </a:xfrm>
        </p:spPr>
        <p:txBody>
          <a:bodyPr anchor="ctr" anchorCtr="0"/>
          <a:lstStyle>
            <a:lvl1pPr marL="0" indent="0" algn="ctr">
              <a:buNone/>
              <a:defRPr/>
            </a:lvl1pPr>
          </a:lstStyle>
          <a:p>
            <a:pPr lvl="0"/>
            <a:r>
              <a:rPr lang="en-US" dirty="0"/>
              <a:t>Graphic</a:t>
            </a:r>
          </a:p>
        </p:txBody>
      </p:sp>
    </p:spTree>
    <p:extLst>
      <p:ext uri="{BB962C8B-B14F-4D97-AF65-F5344CB8AC3E}">
        <p14:creationId xmlns:p14="http://schemas.microsoft.com/office/powerpoint/2010/main" val="10923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3" name="Content Placeholder 12"/>
          <p:cNvSpPr>
            <a:spLocks noGrp="1"/>
          </p:cNvSpPr>
          <p:nvPr>
            <p:ph sz="quarter" idx="13" hasCustomPrompt="1"/>
          </p:nvPr>
        </p:nvSpPr>
        <p:spPr>
          <a:xfrm>
            <a:off x="4800605" y="1085850"/>
            <a:ext cx="4050507" cy="3657600"/>
          </a:xfrm>
        </p:spPr>
        <p:txBody>
          <a:bodyPr anchor="ctr" anchorCtr="0"/>
          <a:lstStyle>
            <a:lvl1pPr marL="0" indent="0" algn="ctr">
              <a:buNone/>
              <a:defRPr/>
            </a:lvl1pPr>
          </a:lstStyle>
          <a:p>
            <a:pPr lvl="0"/>
            <a:r>
              <a:rPr lang="en-US" dirty="0"/>
              <a:t>Graphic</a:t>
            </a:r>
          </a:p>
        </p:txBody>
      </p:sp>
      <p:sp>
        <p:nvSpPr>
          <p:cNvPr id="14" name="Title 13"/>
          <p:cNvSpPr>
            <a:spLocks noGrp="1"/>
          </p:cNvSpPr>
          <p:nvPr>
            <p:ph type="title" hasCustomPrompt="1"/>
          </p:nvPr>
        </p:nvSpPr>
        <p:spPr>
          <a:xfrm>
            <a:off x="287899" y="461818"/>
            <a:ext cx="6554707" cy="452582"/>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10" y="1085850"/>
            <a:ext cx="4358795" cy="3657600"/>
          </a:xfrm>
        </p:spPr>
        <p:txBody>
          <a:bodyPr numCol="1"/>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F9335A-E71C-3044-BC65-4FC387DA27B6}"/>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497F341F-F847-2445-8EF5-47EF63BEE8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24231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0601E4-3F87-485E-BCF1-0932C51EED9D}" type="datetimeFigureOut">
              <a:rPr lang="en-US" smtClean="0"/>
              <a:t>2/14/24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a:p>
        </p:txBody>
      </p:sp>
      <p:sp>
        <p:nvSpPr>
          <p:cNvPr id="2" name="Title 1"/>
          <p:cNvSpPr>
            <a:spLocks noGrp="1"/>
          </p:cNvSpPr>
          <p:nvPr>
            <p:ph type="title" hasCustomPrompt="1"/>
          </p:nvPr>
        </p:nvSpPr>
        <p:spPr>
          <a:xfrm>
            <a:off x="838200" y="569785"/>
            <a:ext cx="7467600" cy="403957"/>
          </a:xfrm>
        </p:spPr>
        <p:txBody>
          <a:bodyPr/>
          <a:lstStyle/>
          <a:p>
            <a:r>
              <a:rPr lang="en-US" dirty="0"/>
              <a:t>Click to add title</a:t>
            </a:r>
          </a:p>
        </p:txBody>
      </p:sp>
      <p:sp>
        <p:nvSpPr>
          <p:cNvPr id="13" name="Content Placeholder 12"/>
          <p:cNvSpPr>
            <a:spLocks noGrp="1"/>
          </p:cNvSpPr>
          <p:nvPr>
            <p:ph sz="quarter" idx="14" hasCustomPrompt="1"/>
          </p:nvPr>
        </p:nvSpPr>
        <p:spPr>
          <a:xfrm>
            <a:off x="838200" y="1123950"/>
            <a:ext cx="7467600" cy="3448050"/>
          </a:xfrm>
        </p:spPr>
        <p:txBody>
          <a:bodyPr anchor="ctr" anchorCtr="0"/>
          <a:lstStyle>
            <a:lvl1pPr marL="0" indent="0" algn="ctr">
              <a:buNone/>
              <a:defRPr/>
            </a:lvl1pPr>
          </a:lstStyle>
          <a:p>
            <a:pPr lvl="0"/>
            <a:r>
              <a:rPr lang="en-US" dirty="0"/>
              <a:t>Graphic</a:t>
            </a:r>
          </a:p>
        </p:txBody>
      </p:sp>
      <p:sp>
        <p:nvSpPr>
          <p:cNvPr id="12" name="Rectangle 11">
            <a:extLst>
              <a:ext uri="{FF2B5EF4-FFF2-40B4-BE49-F238E27FC236}">
                <a16:creationId xmlns:a16="http://schemas.microsoft.com/office/drawing/2014/main" id="{04D4C3B8-C72A-234F-801D-62CC4EFC147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u white lrg.psd">
            <a:extLst>
              <a:ext uri="{FF2B5EF4-FFF2-40B4-BE49-F238E27FC236}">
                <a16:creationId xmlns:a16="http://schemas.microsoft.com/office/drawing/2014/main" id="{0424A742-A864-314F-80E6-E197D7DB73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1371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1" name="Text Placeholder 9">
            <a:extLst>
              <a:ext uri="{FF2B5EF4-FFF2-40B4-BE49-F238E27FC236}">
                <a16:creationId xmlns:a16="http://schemas.microsoft.com/office/drawing/2014/main" id="{7E419631-6A90-1D4B-9AC3-E03C8AA89D35}"/>
              </a:ext>
            </a:extLst>
          </p:cNvPr>
          <p:cNvSpPr>
            <a:spLocks noGrp="1"/>
          </p:cNvSpPr>
          <p:nvPr>
            <p:ph type="body" sz="quarter" idx="14" hasCustomPrompt="1"/>
          </p:nvPr>
        </p:nvSpPr>
        <p:spPr>
          <a:xfrm>
            <a:off x="346286" y="2197058"/>
            <a:ext cx="2498725" cy="679492"/>
          </a:xfrm>
          <a:noFill/>
        </p:spPr>
        <p:txBody>
          <a:bodyPr lIns="182880" tIns="91440" rIns="182880"/>
          <a:lstStyle>
            <a:lvl1pPr marL="0" indent="0">
              <a:buNone/>
              <a:defRPr baseline="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6" name="Picture 5">
            <a:extLst>
              <a:ext uri="{FF2B5EF4-FFF2-40B4-BE49-F238E27FC236}">
                <a16:creationId xmlns:a16="http://schemas.microsoft.com/office/drawing/2014/main" id="{6C464510-7A77-DB43-9098-69BAB51723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9627" y="590550"/>
            <a:ext cx="1019218" cy="1024728"/>
          </a:xfrm>
          <a:prstGeom prst="rect">
            <a:avLst/>
          </a:prstGeom>
        </p:spPr>
      </p:pic>
      <p:sp>
        <p:nvSpPr>
          <p:cNvPr id="8" name="Rectangle 7">
            <a:extLst>
              <a:ext uri="{FF2B5EF4-FFF2-40B4-BE49-F238E27FC236}">
                <a16:creationId xmlns:a16="http://schemas.microsoft.com/office/drawing/2014/main" id="{9306357B-88AF-5E41-A0F9-506D230E0D01}"/>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1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6"/>
        <p:cNvGrpSpPr/>
        <p:nvPr/>
      </p:nvGrpSpPr>
      <p:grpSpPr>
        <a:xfrm>
          <a:off x="0" y="0"/>
          <a:ext cx="0" cy="0"/>
          <a:chOff x="0" y="0"/>
          <a:chExt cx="0" cy="0"/>
        </a:xfrm>
      </p:grpSpPr>
      <p:sp>
        <p:nvSpPr>
          <p:cNvPr id="97" name="Google Shape;97;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2"/>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1" name="Google Shape;101;p12" descr="cu white lrg.psd"/>
          <p:cNvPicPr preferRelativeResize="0"/>
          <p:nvPr/>
        </p:nvPicPr>
        <p:blipFill rotWithShape="1">
          <a:blip r:embed="rId2">
            <a:alphaModFix/>
          </a:blip>
          <a:srcRect l="29542" r="-704"/>
          <a:stretch/>
        </p:blipFill>
        <p:spPr>
          <a:xfrm>
            <a:off x="3871581" y="-117766"/>
            <a:ext cx="1370059" cy="391837"/>
          </a:xfrm>
          <a:prstGeom prst="rect">
            <a:avLst/>
          </a:prstGeom>
          <a:noFill/>
          <a:ln>
            <a:noFill/>
          </a:ln>
        </p:spPr>
      </p:pic>
      <p:sp>
        <p:nvSpPr>
          <p:cNvPr id="102" name="Google Shape;102;p12"/>
          <p:cNvSpPr txBox="1">
            <a:spLocks noGrp="1"/>
          </p:cNvSpPr>
          <p:nvPr>
            <p:ph type="body" idx="1"/>
          </p:nvPr>
        </p:nvSpPr>
        <p:spPr>
          <a:xfrm>
            <a:off x="285753" y="1314452"/>
            <a:ext cx="8678863" cy="299918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2"/>
          <p:cNvSpPr txBox="1">
            <a:spLocks noGrp="1"/>
          </p:cNvSpPr>
          <p:nvPr>
            <p:ph type="title"/>
          </p:nvPr>
        </p:nvSpPr>
        <p:spPr>
          <a:xfrm>
            <a:off x="285750" y="800100"/>
            <a:ext cx="8677656" cy="5143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5" name="Google Shape;105;p12" descr="cu white lrg.psd"/>
          <p:cNvPicPr preferRelativeResize="0"/>
          <p:nvPr/>
        </p:nvPicPr>
        <p:blipFill rotWithShape="1">
          <a:blip r:embed="rId3">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10534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2/14/24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5" r:id="rId5"/>
    <p:sldLayoutId id="2147483657" r:id="rId6"/>
    <p:sldLayoutId id="2147483669" r:id="rId7"/>
    <p:sldLayoutId id="21474836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3200" kern="1200">
          <a:solidFill>
            <a:schemeClr val="accent3"/>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link-springer-com.proxy.library.cornell.edu/book/10.1007/978-3-031-05371-9"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socr.umich.edu/CSCD/html/Cores/Macore2/CSCD_tSNE_UKBB_Demo.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s://doi.org/10.1007/978-3-031-0537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00BD-A3B7-CBDC-6036-F72EA42E9916}"/>
              </a:ext>
            </a:extLst>
          </p:cNvPr>
          <p:cNvSpPr>
            <a:spLocks noGrp="1"/>
          </p:cNvSpPr>
          <p:nvPr>
            <p:ph type="title"/>
          </p:nvPr>
        </p:nvSpPr>
        <p:spPr>
          <a:xfrm>
            <a:off x="304272" y="2561844"/>
            <a:ext cx="6401328" cy="829533"/>
          </a:xfrm>
        </p:spPr>
        <p:txBody>
          <a:bodyPr>
            <a:normAutofit fontScale="90000"/>
          </a:bodyPr>
          <a:lstStyle/>
          <a:p>
            <a:r>
              <a:rPr lang="en-US" dirty="0"/>
              <a:t>Dimension(</a:t>
            </a:r>
            <a:r>
              <a:rPr lang="en-US" dirty="0" err="1"/>
              <a:t>ality</a:t>
            </a:r>
            <a:r>
              <a:rPr lang="en-US" dirty="0"/>
              <a:t>) Reduction R Series</a:t>
            </a:r>
          </a:p>
        </p:txBody>
      </p:sp>
      <p:sp>
        <p:nvSpPr>
          <p:cNvPr id="3" name="Text Placeholder 2">
            <a:extLst>
              <a:ext uri="{FF2B5EF4-FFF2-40B4-BE49-F238E27FC236}">
                <a16:creationId xmlns:a16="http://schemas.microsoft.com/office/drawing/2014/main" id="{8B01708A-2819-3E6B-AA84-4C41F9574BD9}"/>
              </a:ext>
            </a:extLst>
          </p:cNvPr>
          <p:cNvSpPr>
            <a:spLocks noGrp="1"/>
          </p:cNvSpPr>
          <p:nvPr>
            <p:ph type="body" sz="quarter" idx="13"/>
          </p:nvPr>
        </p:nvSpPr>
        <p:spPr/>
        <p:txBody>
          <a:bodyPr/>
          <a:lstStyle/>
          <a:p>
            <a:r>
              <a:rPr lang="en-US" dirty="0"/>
              <a:t>Part I - Feature Selection; SP24</a:t>
            </a:r>
          </a:p>
          <a:p>
            <a:r>
              <a:rPr lang="en-US" dirty="0"/>
              <a:t>Instructor: Aishat Sadiq</a:t>
            </a:r>
          </a:p>
          <a:p>
            <a:r>
              <a:rPr lang="en-US" dirty="0"/>
              <a:t>Helper: Jacob </a:t>
            </a:r>
            <a:r>
              <a:rPr lang="en-US" dirty="0" err="1"/>
              <a:t>Grippen</a:t>
            </a:r>
            <a:endParaRPr lang="en-US" dirty="0"/>
          </a:p>
        </p:txBody>
      </p:sp>
    </p:spTree>
    <p:extLst>
      <p:ext uri="{BB962C8B-B14F-4D97-AF65-F5344CB8AC3E}">
        <p14:creationId xmlns:p14="http://schemas.microsoft.com/office/powerpoint/2010/main" val="164155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ouse with solid fill">
            <a:extLst>
              <a:ext uri="{FF2B5EF4-FFF2-40B4-BE49-F238E27FC236}">
                <a16:creationId xmlns:a16="http://schemas.microsoft.com/office/drawing/2014/main" id="{EF8711ED-E1BF-456C-DD06-C5DCC5B54C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7058" y="1085850"/>
            <a:ext cx="3657600" cy="3657600"/>
          </a:xfrm>
          <a:prstGeom prst="rect">
            <a:avLst/>
          </a:prstGeom>
        </p:spPr>
      </p:pic>
      <p:sp>
        <p:nvSpPr>
          <p:cNvPr id="10" name="Title 2">
            <a:extLst>
              <a:ext uri="{FF2B5EF4-FFF2-40B4-BE49-F238E27FC236}">
                <a16:creationId xmlns:a16="http://schemas.microsoft.com/office/drawing/2014/main" id="{C4EDFD53-6000-E4CA-5620-A9EFE2292279}"/>
              </a:ext>
            </a:extLst>
          </p:cNvPr>
          <p:cNvSpPr>
            <a:spLocks noGrp="1"/>
          </p:cNvSpPr>
          <p:nvPr>
            <p:ph type="title"/>
          </p:nvPr>
        </p:nvSpPr>
        <p:spPr>
          <a:xfrm>
            <a:off x="287899" y="461818"/>
            <a:ext cx="6554707" cy="452582"/>
          </a:xfrm>
        </p:spPr>
        <p:txBody>
          <a:bodyPr>
            <a:normAutofit fontScale="90000"/>
          </a:bodyPr>
          <a:lstStyle/>
          <a:p>
            <a:r>
              <a:rPr lang="en-US" dirty="0"/>
              <a:t>So, what are features?</a:t>
            </a:r>
          </a:p>
        </p:txBody>
      </p:sp>
      <p:sp>
        <p:nvSpPr>
          <p:cNvPr id="12" name="Text Placeholder 3">
            <a:extLst>
              <a:ext uri="{FF2B5EF4-FFF2-40B4-BE49-F238E27FC236}">
                <a16:creationId xmlns:a16="http://schemas.microsoft.com/office/drawing/2014/main" id="{D76BF0AF-2D15-BC8A-DB28-044071A6B7FF}"/>
              </a:ext>
            </a:extLst>
          </p:cNvPr>
          <p:cNvSpPr>
            <a:spLocks noGrp="1"/>
          </p:cNvSpPr>
          <p:nvPr>
            <p:ph type="body" sz="quarter" idx="14"/>
          </p:nvPr>
        </p:nvSpPr>
        <p:spPr>
          <a:xfrm>
            <a:off x="289410" y="1085850"/>
            <a:ext cx="6553196" cy="3657600"/>
          </a:xfrm>
        </p:spPr>
        <p:txBody>
          <a:bodyPr>
            <a:normAutofit fontScale="70000" lnSpcReduction="20000"/>
          </a:bodyPr>
          <a:lstStyle/>
          <a:p>
            <a:pPr marL="0" indent="0">
              <a:buNone/>
            </a:pPr>
            <a:r>
              <a:rPr lang="en-US" dirty="0"/>
              <a:t>These are </a:t>
            </a:r>
            <a:r>
              <a:rPr lang="en-US" b="1" dirty="0"/>
              <a:t>individual measurable properties </a:t>
            </a:r>
            <a:r>
              <a:rPr lang="en-US" dirty="0"/>
              <a:t>or characteristics of the data that we use to make predictions or draw conclusions.</a:t>
            </a:r>
          </a:p>
          <a:p>
            <a:pPr marL="0" indent="0">
              <a:buNone/>
            </a:pPr>
            <a:endParaRPr lang="en-US" dirty="0"/>
          </a:p>
          <a:p>
            <a:pPr marL="0" indent="0">
              <a:buNone/>
            </a:pPr>
            <a:endParaRPr lang="en-US" dirty="0"/>
          </a:p>
          <a:p>
            <a:pPr marL="0" indent="0">
              <a:buNone/>
            </a:pPr>
            <a:r>
              <a:rPr lang="en-US" dirty="0"/>
              <a:t>Example: Predicting House Prices</a:t>
            </a:r>
          </a:p>
          <a:p>
            <a:r>
              <a:rPr lang="en-US" dirty="0"/>
              <a:t>Square footage</a:t>
            </a:r>
          </a:p>
          <a:p>
            <a:r>
              <a:rPr lang="en-US" dirty="0"/>
              <a:t>Number of rooms</a:t>
            </a:r>
          </a:p>
          <a:p>
            <a:r>
              <a:rPr lang="en-US" dirty="0"/>
              <a:t>Build date/Age</a:t>
            </a:r>
          </a:p>
          <a:p>
            <a:r>
              <a:rPr lang="en-US" dirty="0"/>
              <a:t>Location</a:t>
            </a:r>
          </a:p>
          <a:p>
            <a:r>
              <a:rPr lang="en-US" dirty="0"/>
              <a:t>Dependent Variable: Price</a:t>
            </a:r>
          </a:p>
          <a:p>
            <a:pPr marL="0" indent="0">
              <a:buNone/>
            </a:pPr>
            <a:endParaRPr lang="en-US" dirty="0"/>
          </a:p>
        </p:txBody>
      </p:sp>
    </p:spTree>
    <p:extLst>
      <p:ext uri="{BB962C8B-B14F-4D97-AF65-F5344CB8AC3E}">
        <p14:creationId xmlns:p14="http://schemas.microsoft.com/office/powerpoint/2010/main" val="19932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og wearing a bunny ears headband">
            <a:extLst>
              <a:ext uri="{FF2B5EF4-FFF2-40B4-BE49-F238E27FC236}">
                <a16:creationId xmlns:a16="http://schemas.microsoft.com/office/drawing/2014/main" id="{35EB6C60-C442-F905-A68D-086793F28EA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74858" y="2858474"/>
            <a:ext cx="3394283" cy="2265107"/>
          </a:xfrm>
        </p:spPr>
      </p:pic>
      <p:sp>
        <p:nvSpPr>
          <p:cNvPr id="3" name="Title 2">
            <a:extLst>
              <a:ext uri="{FF2B5EF4-FFF2-40B4-BE49-F238E27FC236}">
                <a16:creationId xmlns:a16="http://schemas.microsoft.com/office/drawing/2014/main" id="{F8C360D4-B7E3-FA7E-864F-05AFF3A6A4D8}"/>
              </a:ext>
            </a:extLst>
          </p:cNvPr>
          <p:cNvSpPr>
            <a:spLocks noGrp="1"/>
          </p:cNvSpPr>
          <p:nvPr>
            <p:ph type="title"/>
          </p:nvPr>
        </p:nvSpPr>
        <p:spPr/>
        <p:txBody>
          <a:bodyPr>
            <a:normAutofit fontScale="90000"/>
          </a:bodyPr>
          <a:lstStyle/>
          <a:p>
            <a:r>
              <a:rPr lang="en-US" dirty="0"/>
              <a:t>Building Intuition: Animal Classification </a:t>
            </a:r>
          </a:p>
        </p:txBody>
      </p:sp>
      <p:pic>
        <p:nvPicPr>
          <p:cNvPr id="8" name="Picture 7" descr="Panting pug">
            <a:extLst>
              <a:ext uri="{FF2B5EF4-FFF2-40B4-BE49-F238E27FC236}">
                <a16:creationId xmlns:a16="http://schemas.microsoft.com/office/drawing/2014/main" id="{536E2C61-CDF3-9856-92C6-354AD688C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15" y="1085077"/>
            <a:ext cx="2834785" cy="2267828"/>
          </a:xfrm>
          <a:prstGeom prst="rect">
            <a:avLst/>
          </a:prstGeom>
        </p:spPr>
      </p:pic>
      <p:pic>
        <p:nvPicPr>
          <p:cNvPr id="10" name="Picture 9" descr="White rabbit on pink background">
            <a:extLst>
              <a:ext uri="{FF2B5EF4-FFF2-40B4-BE49-F238E27FC236}">
                <a16:creationId xmlns:a16="http://schemas.microsoft.com/office/drawing/2014/main" id="{9F181653-24C2-EE67-10BA-486E26849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306" y="1088858"/>
            <a:ext cx="3394284" cy="2264047"/>
          </a:xfrm>
          <a:prstGeom prst="rect">
            <a:avLst/>
          </a:prstGeom>
        </p:spPr>
      </p:pic>
      <p:sp>
        <p:nvSpPr>
          <p:cNvPr id="11" name="TextBox 10">
            <a:extLst>
              <a:ext uri="{FF2B5EF4-FFF2-40B4-BE49-F238E27FC236}">
                <a16:creationId xmlns:a16="http://schemas.microsoft.com/office/drawing/2014/main" id="{5916A16C-C79F-3ACD-0103-F83E20937DFC}"/>
              </a:ext>
            </a:extLst>
          </p:cNvPr>
          <p:cNvSpPr txBox="1"/>
          <p:nvPr/>
        </p:nvSpPr>
        <p:spPr>
          <a:xfrm>
            <a:off x="1" y="4629150"/>
            <a:ext cx="2590800" cy="646331"/>
          </a:xfrm>
          <a:prstGeom prst="rect">
            <a:avLst/>
          </a:prstGeom>
          <a:noFill/>
        </p:spPr>
        <p:txBody>
          <a:bodyPr wrap="square" rtlCol="0">
            <a:spAutoFit/>
          </a:bodyPr>
          <a:lstStyle/>
          <a:p>
            <a:r>
              <a:rPr lang="en-US" dirty="0"/>
              <a:t>Features: ears, fur, nose</a:t>
            </a:r>
          </a:p>
          <a:p>
            <a:endParaRPr lang="en-US" dirty="0"/>
          </a:p>
        </p:txBody>
      </p:sp>
    </p:spTree>
    <p:extLst>
      <p:ext uri="{BB962C8B-B14F-4D97-AF65-F5344CB8AC3E}">
        <p14:creationId xmlns:p14="http://schemas.microsoft.com/office/powerpoint/2010/main" val="13113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4F43FA-5EEE-53B7-828D-A6B279481713}"/>
              </a:ext>
            </a:extLst>
          </p:cNvPr>
          <p:cNvSpPr>
            <a:spLocks noGrp="1"/>
          </p:cNvSpPr>
          <p:nvPr>
            <p:ph type="body" sz="quarter" idx="13"/>
          </p:nvPr>
        </p:nvSpPr>
        <p:spPr/>
        <p:txBody>
          <a:bodyPr/>
          <a:lstStyle/>
          <a:p>
            <a:r>
              <a:rPr lang="en-US" sz="2000" dirty="0"/>
              <a:t>"We study </a:t>
            </a:r>
            <a:r>
              <a:rPr lang="en-US" sz="2000" b="1" dirty="0"/>
              <a:t>race in the labor market </a:t>
            </a:r>
            <a:r>
              <a:rPr lang="en-US" sz="2000" dirty="0"/>
              <a:t>by sending fictitious resumes to help-wanted ads in Boston and Chicago newspapers. To manipulate </a:t>
            </a:r>
            <a:r>
              <a:rPr lang="en-US" sz="2000" b="1" dirty="0"/>
              <a:t>perceived race</a:t>
            </a:r>
            <a:r>
              <a:rPr lang="en-US" sz="2000" dirty="0"/>
              <a:t>, resumes are randomly assigned African-American- or White-sounding names. White names receive 50 percent more callbacks for interviews. Callbacks are also more responsive to resume quality for White names than for African-American ones. The racial gap is uniform across occupation, industry, and employer size. We also find little evidence that employers are inferring social class from the names. </a:t>
            </a:r>
            <a:r>
              <a:rPr lang="en-US" sz="2000" b="1" dirty="0"/>
              <a:t>Differential treatment by race still appears to be prominent in the U. S. labor market</a:t>
            </a:r>
            <a:r>
              <a:rPr lang="en-US" sz="2000" dirty="0"/>
              <a:t>.” </a:t>
            </a:r>
            <a:r>
              <a:rPr lang="en-US" sz="1600" dirty="0"/>
              <a:t>(Bertrand &amp; Mullainathan, 2004)</a:t>
            </a:r>
          </a:p>
          <a:p>
            <a:endParaRPr lang="en-US" dirty="0"/>
          </a:p>
          <a:p>
            <a:endParaRPr lang="en-US" dirty="0"/>
          </a:p>
        </p:txBody>
      </p:sp>
      <p:sp>
        <p:nvSpPr>
          <p:cNvPr id="3" name="Title 2">
            <a:extLst>
              <a:ext uri="{FF2B5EF4-FFF2-40B4-BE49-F238E27FC236}">
                <a16:creationId xmlns:a16="http://schemas.microsoft.com/office/drawing/2014/main" id="{056EE042-D27D-2670-CE04-220743D62F54}"/>
              </a:ext>
            </a:extLst>
          </p:cNvPr>
          <p:cNvSpPr>
            <a:spLocks noGrp="1"/>
          </p:cNvSpPr>
          <p:nvPr>
            <p:ph type="title"/>
          </p:nvPr>
        </p:nvSpPr>
        <p:spPr/>
        <p:txBody>
          <a:bodyPr/>
          <a:lstStyle/>
          <a:p>
            <a:r>
              <a:rPr lang="en-US" dirty="0"/>
              <a:t>Research Study</a:t>
            </a:r>
          </a:p>
        </p:txBody>
      </p:sp>
    </p:spTree>
    <p:extLst>
      <p:ext uri="{BB962C8B-B14F-4D97-AF65-F5344CB8AC3E}">
        <p14:creationId xmlns:p14="http://schemas.microsoft.com/office/powerpoint/2010/main" val="25230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F742B-E11A-0975-ADD5-8477766C1939}"/>
              </a:ext>
            </a:extLst>
          </p:cNvPr>
          <p:cNvSpPr>
            <a:spLocks noGrp="1"/>
          </p:cNvSpPr>
          <p:nvPr>
            <p:ph type="body" sz="quarter" idx="13"/>
          </p:nvPr>
        </p:nvSpPr>
        <p:spPr/>
        <p:txBody>
          <a:bodyPr/>
          <a:lstStyle/>
          <a:p>
            <a:pPr marL="0" indent="0">
              <a:buNone/>
            </a:pPr>
            <a:r>
              <a:rPr lang="en-US" b="1" i="0" dirty="0">
                <a:solidFill>
                  <a:srgbClr val="242424"/>
                </a:solidFill>
                <a:effectLst/>
                <a:latin typeface="source-serif-pro"/>
              </a:rPr>
              <a:t>Feature Selection</a:t>
            </a:r>
            <a:r>
              <a:rPr lang="en-US" b="0" i="0" dirty="0">
                <a:solidFill>
                  <a:srgbClr val="242424"/>
                </a:solidFill>
                <a:effectLst/>
                <a:latin typeface="source-serif-pro"/>
              </a:rPr>
              <a:t> is the process that removes irrelevant and redundant features from the data set. The model, in turn, will be of reduced complexity, thus, easier to interpret.</a:t>
            </a:r>
            <a:endParaRPr lang="en-US" sz="2800" dirty="0"/>
          </a:p>
          <a:p>
            <a:endParaRPr lang="en-US" dirty="0"/>
          </a:p>
        </p:txBody>
      </p:sp>
      <p:sp>
        <p:nvSpPr>
          <p:cNvPr id="3" name="Title 2">
            <a:extLst>
              <a:ext uri="{FF2B5EF4-FFF2-40B4-BE49-F238E27FC236}">
                <a16:creationId xmlns:a16="http://schemas.microsoft.com/office/drawing/2014/main" id="{E0435C8C-F9B0-87E9-A94F-9528A83B3BBB}"/>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299737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49301-2D01-76AC-B939-576CE2E2D5A7}"/>
            </a:ext>
          </a:extLst>
        </p:cNvPr>
        <p:cNvGrpSpPr/>
        <p:nvPr/>
      </p:nvGrpSpPr>
      <p:grpSpPr>
        <a:xfrm>
          <a:off x="0" y="0"/>
          <a:ext cx="0" cy="0"/>
          <a:chOff x="0" y="0"/>
          <a:chExt cx="0" cy="0"/>
        </a:xfrm>
      </p:grpSpPr>
      <p:pic>
        <p:nvPicPr>
          <p:cNvPr id="6" name="Picture 2" descr="Difference between feature extraction and feature selection | Download  Scientific Diagram">
            <a:extLst>
              <a:ext uri="{FF2B5EF4-FFF2-40B4-BE49-F238E27FC236}">
                <a16:creationId xmlns:a16="http://schemas.microsoft.com/office/drawing/2014/main" id="{29D93AE3-6538-531D-53B9-B30BDBAF9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31"/>
          <a:stretch/>
        </p:blipFill>
        <p:spPr bwMode="auto">
          <a:xfrm>
            <a:off x="1490826" y="855968"/>
            <a:ext cx="6162348" cy="36905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44F9AB0-D1DC-908E-118F-A42C246DFC34}"/>
              </a:ext>
            </a:extLst>
          </p:cNvPr>
          <p:cNvSpPr>
            <a:spLocks noGrp="1"/>
          </p:cNvSpPr>
          <p:nvPr>
            <p:ph type="title"/>
          </p:nvPr>
        </p:nvSpPr>
        <p:spPr>
          <a:xfrm>
            <a:off x="304800" y="285750"/>
            <a:ext cx="8534400" cy="646331"/>
          </a:xfrm>
        </p:spPr>
        <p:txBody>
          <a:bodyPr>
            <a:normAutofit/>
          </a:bodyPr>
          <a:lstStyle/>
          <a:p>
            <a:pPr algn="ctr"/>
            <a:r>
              <a:rPr lang="en-US" dirty="0"/>
              <a:t>Feature Extraction vs. Feature Selection </a:t>
            </a:r>
          </a:p>
        </p:txBody>
      </p:sp>
      <p:sp>
        <p:nvSpPr>
          <p:cNvPr id="2" name="Text Placeholder 1">
            <a:extLst>
              <a:ext uri="{FF2B5EF4-FFF2-40B4-BE49-F238E27FC236}">
                <a16:creationId xmlns:a16="http://schemas.microsoft.com/office/drawing/2014/main" id="{14E22A55-3B9F-2272-D243-F5D1038AF8A7}"/>
              </a:ext>
            </a:extLst>
          </p:cNvPr>
          <p:cNvSpPr>
            <a:spLocks noGrp="1"/>
          </p:cNvSpPr>
          <p:nvPr>
            <p:ph type="body" sz="quarter" idx="14"/>
          </p:nvPr>
        </p:nvSpPr>
        <p:spPr>
          <a:xfrm>
            <a:off x="0" y="4457700"/>
            <a:ext cx="9829800" cy="685800"/>
          </a:xfrm>
        </p:spPr>
        <p:txBody>
          <a:bodyPr>
            <a:noAutofit/>
          </a:bodyPr>
          <a:lstStyle/>
          <a:p>
            <a:pPr marL="114300" indent="0">
              <a:buNone/>
            </a:pPr>
            <a:r>
              <a:rPr lang="en-US" sz="2000" dirty="0"/>
              <a:t>Constructs a new set of dimensions</a:t>
            </a:r>
          </a:p>
        </p:txBody>
      </p:sp>
      <p:sp>
        <p:nvSpPr>
          <p:cNvPr id="4" name="Text Placeholder 3">
            <a:extLst>
              <a:ext uri="{FF2B5EF4-FFF2-40B4-BE49-F238E27FC236}">
                <a16:creationId xmlns:a16="http://schemas.microsoft.com/office/drawing/2014/main" id="{1AA921EF-8BF8-6DC3-1BE7-FBCB23E2F597}"/>
              </a:ext>
            </a:extLst>
          </p:cNvPr>
          <p:cNvSpPr>
            <a:spLocks noGrp="1"/>
          </p:cNvSpPr>
          <p:nvPr>
            <p:ph sz="quarter" idx="15"/>
          </p:nvPr>
        </p:nvSpPr>
        <p:spPr>
          <a:xfrm>
            <a:off x="4038600" y="3867150"/>
            <a:ext cx="5105400" cy="1905000"/>
          </a:xfrm>
        </p:spPr>
        <p:txBody>
          <a:bodyPr>
            <a:normAutofit/>
          </a:bodyPr>
          <a:lstStyle/>
          <a:p>
            <a:pPr marL="114300" indent="0">
              <a:buNone/>
            </a:pPr>
            <a:endParaRPr lang="en-US" sz="2200" dirty="0"/>
          </a:p>
          <a:p>
            <a:pPr marL="114300" indent="0">
              <a:buNone/>
            </a:pPr>
            <a:r>
              <a:rPr lang="en-US" sz="2000" dirty="0"/>
              <a:t>Uses domain knowledge and/or statistical tests to select the most relevant variables.</a:t>
            </a:r>
          </a:p>
          <a:p>
            <a:endParaRPr lang="en-US" dirty="0"/>
          </a:p>
        </p:txBody>
      </p:sp>
    </p:spTree>
    <p:extLst>
      <p:ext uri="{BB962C8B-B14F-4D97-AF65-F5344CB8AC3E}">
        <p14:creationId xmlns:p14="http://schemas.microsoft.com/office/powerpoint/2010/main" val="3155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493DB2-39C5-DA87-7ABB-54949964732B}"/>
              </a:ext>
            </a:extLst>
          </p:cNvPr>
          <p:cNvSpPr>
            <a:spLocks noGrp="1"/>
          </p:cNvSpPr>
          <p:nvPr>
            <p:ph type="body" sz="quarter" idx="13"/>
          </p:nvPr>
        </p:nvSpPr>
        <p:spPr>
          <a:xfrm>
            <a:off x="285753" y="1047750"/>
            <a:ext cx="8678863" cy="2884887"/>
          </a:xfrm>
        </p:spPr>
        <p:txBody>
          <a:bodyPr/>
          <a:lstStyle/>
          <a:p>
            <a:pPr marL="342900" indent="-342900" algn="l">
              <a:buFont typeface="Arial" panose="020B0604020202020204" pitchFamily="34" charset="0"/>
              <a:buChar char="•"/>
            </a:pPr>
            <a:r>
              <a:rPr lang="en-US" sz="2400" dirty="0"/>
              <a:t>Filter Methods (</a:t>
            </a:r>
            <a:r>
              <a:rPr lang="en-US" sz="2400" dirty="0" err="1"/>
              <a:t>uni</a:t>
            </a:r>
            <a:r>
              <a:rPr lang="en-US" sz="2400" dirty="0"/>
              <a:t>/multi-variate tests)</a:t>
            </a:r>
          </a:p>
          <a:p>
            <a:pPr marL="342900" indent="-342900" algn="l">
              <a:buFont typeface="Arial" panose="020B0604020202020204" pitchFamily="34" charset="0"/>
              <a:buChar char="•"/>
            </a:pPr>
            <a:r>
              <a:rPr lang="en-US" sz="2400" dirty="0"/>
              <a:t>Wrapper Methods</a:t>
            </a:r>
          </a:p>
          <a:p>
            <a:pPr lvl="1"/>
            <a:r>
              <a:rPr lang="en-US" sz="2400" dirty="0"/>
              <a:t>Backward Stepwise Selection</a:t>
            </a:r>
          </a:p>
          <a:p>
            <a:pPr lvl="1"/>
            <a:r>
              <a:rPr lang="en-US" sz="2400" dirty="0"/>
              <a:t>Forward Stepwise Selection</a:t>
            </a:r>
          </a:p>
          <a:p>
            <a:pPr lvl="1"/>
            <a:r>
              <a:rPr lang="en-US" sz="2400" dirty="0"/>
              <a:t>Exhaustive Search Selection</a:t>
            </a:r>
          </a:p>
          <a:p>
            <a:pPr lvl="1"/>
            <a:r>
              <a:rPr lang="en-US" sz="2400" dirty="0"/>
              <a:t>Sequential Replacement Selection</a:t>
            </a:r>
          </a:p>
          <a:p>
            <a:pPr marL="342900" indent="-342900" algn="l">
              <a:buFont typeface="Arial" panose="020B0604020202020204" pitchFamily="34" charset="0"/>
              <a:buChar char="•"/>
            </a:pPr>
            <a:r>
              <a:rPr lang="en-US" sz="2400" dirty="0"/>
              <a:t>Embedded Methods</a:t>
            </a:r>
          </a:p>
          <a:p>
            <a:pPr marL="742941" lvl="1" indent="-342900">
              <a:buFont typeface="Arial" panose="020B0604020202020204" pitchFamily="34" charset="0"/>
              <a:buChar char="•"/>
            </a:pPr>
            <a:r>
              <a:rPr lang="en-US" sz="2000" dirty="0"/>
              <a:t>LASSO</a:t>
            </a:r>
          </a:p>
          <a:p>
            <a:pPr marL="742941" lvl="1" indent="-342900">
              <a:buFont typeface="Arial" panose="020B0604020202020204" pitchFamily="34" charset="0"/>
              <a:buChar char="•"/>
            </a:pPr>
            <a:r>
              <a:rPr lang="en-US" sz="2000" dirty="0"/>
              <a:t>Tree-based methods</a:t>
            </a:r>
          </a:p>
        </p:txBody>
      </p:sp>
      <p:sp>
        <p:nvSpPr>
          <p:cNvPr id="6" name="Title 5">
            <a:extLst>
              <a:ext uri="{FF2B5EF4-FFF2-40B4-BE49-F238E27FC236}">
                <a16:creationId xmlns:a16="http://schemas.microsoft.com/office/drawing/2014/main" id="{18A4501C-4DB0-FEA1-FD4E-63338E5CE0EE}"/>
              </a:ext>
            </a:extLst>
          </p:cNvPr>
          <p:cNvSpPr>
            <a:spLocks noGrp="1"/>
          </p:cNvSpPr>
          <p:nvPr>
            <p:ph type="title"/>
          </p:nvPr>
        </p:nvSpPr>
        <p:spPr>
          <a:xfrm>
            <a:off x="285753" y="438150"/>
            <a:ext cx="8677656" cy="514350"/>
          </a:xfrm>
        </p:spPr>
        <p:txBody>
          <a:bodyPr/>
          <a:lstStyle/>
          <a:p>
            <a:r>
              <a:rPr lang="en-US" dirty="0"/>
              <a:t>Common Feature Selection Techniques</a:t>
            </a:r>
          </a:p>
        </p:txBody>
      </p:sp>
    </p:spTree>
    <p:extLst>
      <p:ext uri="{BB962C8B-B14F-4D97-AF65-F5344CB8AC3E}">
        <p14:creationId xmlns:p14="http://schemas.microsoft.com/office/powerpoint/2010/main" val="352708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B1A49-DCA7-4132-505F-6F86FFE5CB7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EB1C19-0715-F8F9-54F7-842EC9F6D912}"/>
              </a:ext>
            </a:extLst>
          </p:cNvPr>
          <p:cNvSpPr>
            <a:spLocks noGrp="1"/>
          </p:cNvSpPr>
          <p:nvPr>
            <p:ph type="body" sz="quarter" idx="13"/>
          </p:nvPr>
        </p:nvSpPr>
        <p:spPr/>
        <p:txBody>
          <a:bodyPr/>
          <a:lstStyle/>
          <a:p>
            <a:r>
              <a:rPr lang="en-US" sz="2200" dirty="0"/>
              <a:t>Correlation-based feature selection using </a:t>
            </a:r>
            <a:r>
              <a:rPr lang="en-US" sz="2200" dirty="0" err="1"/>
              <a:t>cor</a:t>
            </a:r>
            <a:r>
              <a:rPr lang="en-US" sz="2200" dirty="0"/>
              <a:t>() function</a:t>
            </a:r>
          </a:p>
          <a:p>
            <a:r>
              <a:rPr lang="en-US" sz="2200" dirty="0"/>
              <a:t>Features are filtered based metrics like Pearson’s correlation with the dependent variable</a:t>
            </a:r>
          </a:p>
          <a:p>
            <a:r>
              <a:rPr lang="en-US" sz="2200" dirty="0"/>
              <a:t>Feature scaling is a method of adjusting observation values to a common scale and is used to normalize/standardize the data prior to using ML algorithms and regularization (</a:t>
            </a:r>
            <a:r>
              <a:rPr lang="en-US" sz="2200" dirty="0" err="1"/>
              <a:t>eg.</a:t>
            </a:r>
            <a:r>
              <a:rPr lang="en-US" sz="2200" dirty="0"/>
              <a:t> LASSO &amp; Ridge)</a:t>
            </a:r>
          </a:p>
          <a:p>
            <a:pPr lvl="1"/>
            <a:r>
              <a:rPr lang="en-US" sz="1800" dirty="0" err="1"/>
              <a:t>Eg.</a:t>
            </a:r>
            <a:r>
              <a:rPr lang="en-US" sz="1800" dirty="0"/>
              <a:t> Min-Max Normalization, Mean Normalization, Z-score Normalization</a:t>
            </a:r>
          </a:p>
          <a:p>
            <a:pPr marL="0" indent="0">
              <a:buNone/>
            </a:pPr>
            <a:endParaRPr lang="en-US" sz="2200" dirty="0"/>
          </a:p>
          <a:p>
            <a:pPr marL="0" indent="0">
              <a:buNone/>
            </a:pPr>
            <a:r>
              <a:rPr lang="en-US" sz="2200" dirty="0"/>
              <a:t>Pro: Faster computing time/efficiency  Con: may not select the best features</a:t>
            </a:r>
          </a:p>
        </p:txBody>
      </p:sp>
      <p:sp>
        <p:nvSpPr>
          <p:cNvPr id="3" name="Title 2">
            <a:extLst>
              <a:ext uri="{FF2B5EF4-FFF2-40B4-BE49-F238E27FC236}">
                <a16:creationId xmlns:a16="http://schemas.microsoft.com/office/drawing/2014/main" id="{9FA24A4A-7F6A-0E50-4D44-7ECD775373D5}"/>
              </a:ext>
            </a:extLst>
          </p:cNvPr>
          <p:cNvSpPr>
            <a:spLocks noGrp="1"/>
          </p:cNvSpPr>
          <p:nvPr>
            <p:ph type="title"/>
          </p:nvPr>
        </p:nvSpPr>
        <p:spPr/>
        <p:txBody>
          <a:bodyPr/>
          <a:lstStyle/>
          <a:p>
            <a:r>
              <a:rPr lang="en-US" dirty="0"/>
              <a:t>Filter Methods</a:t>
            </a:r>
          </a:p>
        </p:txBody>
      </p:sp>
    </p:spTree>
    <p:extLst>
      <p:ext uri="{BB962C8B-B14F-4D97-AF65-F5344CB8AC3E}">
        <p14:creationId xmlns:p14="http://schemas.microsoft.com/office/powerpoint/2010/main" val="316754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8F74-3439-339B-882D-CCE5077895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C34DCE-7D68-8B65-90BF-1C95ED357026}"/>
              </a:ext>
            </a:extLst>
          </p:cNvPr>
          <p:cNvSpPr>
            <a:spLocks noGrp="1"/>
          </p:cNvSpPr>
          <p:nvPr>
            <p:ph type="body" sz="quarter" idx="13"/>
          </p:nvPr>
        </p:nvSpPr>
        <p:spPr/>
        <p:txBody>
          <a:bodyPr/>
          <a:lstStyle/>
          <a:p>
            <a:r>
              <a:rPr lang="en-US" sz="2200" dirty="0"/>
              <a:t>Feature selection algorithm “wraps” around the predictive model algorithm and uses the same model to select the best features</a:t>
            </a:r>
          </a:p>
          <a:p>
            <a:pPr lvl="1"/>
            <a:r>
              <a:rPr lang="en-US" sz="2200" dirty="0"/>
              <a:t>Pro: Selects the best features/best model performance</a:t>
            </a:r>
          </a:p>
          <a:p>
            <a:pPr lvl="1"/>
            <a:r>
              <a:rPr lang="en-US" sz="2200" dirty="0"/>
              <a:t>Con: Computationally expensive, prone to overfitting</a:t>
            </a:r>
          </a:p>
          <a:p>
            <a:r>
              <a:rPr lang="en-US" sz="2200" dirty="0"/>
              <a:t>Forward and backward selection with stepwise regression</a:t>
            </a:r>
          </a:p>
          <a:p>
            <a:pPr lvl="1"/>
            <a:r>
              <a:rPr lang="en-US" sz="1800" dirty="0"/>
              <a:t>Recursive Feature Elimination (RFE) using </a:t>
            </a:r>
            <a:r>
              <a:rPr lang="en-US" sz="1800" dirty="0" err="1"/>
              <a:t>rfe</a:t>
            </a:r>
            <a:r>
              <a:rPr lang="en-US" sz="1800" dirty="0"/>
              <a:t>() from the caret package</a:t>
            </a:r>
          </a:p>
          <a:p>
            <a:pPr marL="457188" lvl="1" indent="0">
              <a:buNone/>
            </a:pPr>
            <a:endParaRPr lang="en-US" sz="1800" dirty="0"/>
          </a:p>
        </p:txBody>
      </p:sp>
      <p:sp>
        <p:nvSpPr>
          <p:cNvPr id="3" name="Title 2">
            <a:extLst>
              <a:ext uri="{FF2B5EF4-FFF2-40B4-BE49-F238E27FC236}">
                <a16:creationId xmlns:a16="http://schemas.microsoft.com/office/drawing/2014/main" id="{F8E6BB57-09C3-6F93-63B6-9AF998730C29}"/>
              </a:ext>
            </a:extLst>
          </p:cNvPr>
          <p:cNvSpPr>
            <a:spLocks noGrp="1"/>
          </p:cNvSpPr>
          <p:nvPr>
            <p:ph type="title"/>
          </p:nvPr>
        </p:nvSpPr>
        <p:spPr/>
        <p:txBody>
          <a:bodyPr/>
          <a:lstStyle/>
          <a:p>
            <a:r>
              <a:rPr lang="en-US" dirty="0"/>
              <a:t>Wrapper Methods</a:t>
            </a:r>
          </a:p>
        </p:txBody>
      </p:sp>
    </p:spTree>
    <p:extLst>
      <p:ext uri="{BB962C8B-B14F-4D97-AF65-F5344CB8AC3E}">
        <p14:creationId xmlns:p14="http://schemas.microsoft.com/office/powerpoint/2010/main" val="188691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49A59-4B8A-5FE3-4B5A-B9ADB148AD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EFF247-B8A6-DDAF-E613-26A9205DC100}"/>
              </a:ext>
            </a:extLst>
          </p:cNvPr>
          <p:cNvSpPr>
            <a:spLocks noGrp="1"/>
          </p:cNvSpPr>
          <p:nvPr>
            <p:ph type="body" sz="quarter" idx="13"/>
          </p:nvPr>
        </p:nvSpPr>
        <p:spPr/>
        <p:txBody>
          <a:bodyPr/>
          <a:lstStyle/>
          <a:p>
            <a:r>
              <a:rPr lang="en-US" sz="2000" b="0" i="1" dirty="0">
                <a:solidFill>
                  <a:srgbClr val="333333"/>
                </a:solidFill>
                <a:effectLst/>
                <a:latin typeface="-apple-system"/>
              </a:rPr>
              <a:t>R</a:t>
            </a:r>
            <a:r>
              <a:rPr lang="en-US" sz="2000" b="0" i="0" dirty="0">
                <a:solidFill>
                  <a:srgbClr val="333333"/>
                </a:solidFill>
                <a:effectLst/>
                <a:latin typeface="-apple-system"/>
              </a:rPr>
              <a:t> </a:t>
            </a:r>
            <a:r>
              <a:rPr lang="en-US" sz="2000" b="0" i="0" baseline="30000" dirty="0">
                <a:solidFill>
                  <a:srgbClr val="333333"/>
                </a:solidFill>
                <a:effectLst/>
                <a:latin typeface="-apple-system"/>
              </a:rPr>
              <a:t>2 - </a:t>
            </a:r>
            <a:r>
              <a:rPr lang="en-US" sz="2000" b="0" i="0" dirty="0">
                <a:solidFill>
                  <a:srgbClr val="333333"/>
                </a:solidFill>
                <a:effectLst/>
                <a:latin typeface="-apple-system"/>
              </a:rPr>
              <a:t>tend to choose models with more predictors, can never become smaller with added predictors, larger is better</a:t>
            </a:r>
          </a:p>
          <a:p>
            <a:r>
              <a:rPr lang="en-US" sz="2000" b="0" i="0" dirty="0">
                <a:solidFill>
                  <a:srgbClr val="333333"/>
                </a:solidFill>
                <a:effectLst/>
                <a:latin typeface="-apple-system"/>
              </a:rPr>
              <a:t>RMSE - root mean-squared error, tends to choose models with more predictors</a:t>
            </a:r>
            <a:endParaRPr lang="en-US" sz="2000" b="0" i="0" baseline="30000" dirty="0">
              <a:solidFill>
                <a:srgbClr val="333333"/>
              </a:solidFill>
              <a:effectLst/>
              <a:latin typeface="-apple-system"/>
            </a:endParaRPr>
          </a:p>
          <a:p>
            <a:r>
              <a:rPr lang="en-US" sz="2000" b="0" i="0" dirty="0">
                <a:solidFill>
                  <a:srgbClr val="333333"/>
                </a:solidFill>
                <a:effectLst/>
                <a:latin typeface="-apple-system"/>
              </a:rPr>
              <a:t>Adjusted </a:t>
            </a:r>
            <a:r>
              <a:rPr lang="en-US" sz="2000" b="0" i="1" dirty="0">
                <a:solidFill>
                  <a:srgbClr val="333333"/>
                </a:solidFill>
                <a:effectLst/>
                <a:latin typeface="-apple-system"/>
              </a:rPr>
              <a:t>R</a:t>
            </a:r>
            <a:r>
              <a:rPr lang="en-US" sz="2000" b="0" i="0" dirty="0">
                <a:solidFill>
                  <a:srgbClr val="333333"/>
                </a:solidFill>
                <a:effectLst/>
                <a:latin typeface="-apple-system"/>
              </a:rPr>
              <a:t> </a:t>
            </a:r>
            <a:r>
              <a:rPr lang="en-US" sz="2000" b="0" i="0" baseline="30000" dirty="0">
                <a:solidFill>
                  <a:srgbClr val="333333"/>
                </a:solidFill>
                <a:effectLst/>
                <a:latin typeface="-apple-system"/>
              </a:rPr>
              <a:t>2 - </a:t>
            </a:r>
            <a:r>
              <a:rPr lang="en-US" sz="2000" b="0" i="0" dirty="0">
                <a:solidFill>
                  <a:srgbClr val="333333"/>
                </a:solidFill>
                <a:effectLst/>
                <a:latin typeface="-apple-system"/>
              </a:rPr>
              <a:t>penalizes for additional predictors and can decrease with added predictors, larger is better</a:t>
            </a:r>
          </a:p>
          <a:p>
            <a:pPr lvl="1"/>
            <a:r>
              <a:rPr lang="en-US" sz="1800" dirty="0">
                <a:solidFill>
                  <a:srgbClr val="333333"/>
                </a:solidFill>
                <a:latin typeface="-apple-system"/>
              </a:rPr>
              <a:t>Other penalization methods: LASSO and Ridge Regression</a:t>
            </a:r>
          </a:p>
          <a:p>
            <a:r>
              <a:rPr lang="en-US" sz="2000" i="0" dirty="0">
                <a:solidFill>
                  <a:srgbClr val="222222"/>
                </a:solidFill>
                <a:effectLst/>
                <a:latin typeface="-apple-system"/>
              </a:rPr>
              <a:t>Akaike Information Criterion (AIC) - 2p is called a penalty component, smaller is better.</a:t>
            </a:r>
          </a:p>
          <a:p>
            <a:r>
              <a:rPr lang="en-US" sz="2000" b="0" i="0" dirty="0">
                <a:solidFill>
                  <a:srgbClr val="333333"/>
                </a:solidFill>
                <a:effectLst/>
                <a:latin typeface="-apple-system"/>
              </a:rPr>
              <a:t>Bayesian Information Criterion (BIC) - larger penalty than AIC, generally picks a smaller model than AIC, smaller is better.</a:t>
            </a:r>
            <a:endParaRPr lang="en-US" sz="2400" b="0" i="0" dirty="0">
              <a:solidFill>
                <a:srgbClr val="333333"/>
              </a:solidFill>
              <a:effectLst/>
              <a:latin typeface="-apple-system"/>
            </a:endParaRPr>
          </a:p>
        </p:txBody>
      </p:sp>
      <p:sp>
        <p:nvSpPr>
          <p:cNvPr id="3" name="Title 2">
            <a:extLst>
              <a:ext uri="{FF2B5EF4-FFF2-40B4-BE49-F238E27FC236}">
                <a16:creationId xmlns:a16="http://schemas.microsoft.com/office/drawing/2014/main" id="{959F84D4-C778-42E6-FD65-D6FEDA7F336C}"/>
              </a:ext>
            </a:extLst>
          </p:cNvPr>
          <p:cNvSpPr>
            <a:spLocks noGrp="1"/>
          </p:cNvSpPr>
          <p:nvPr>
            <p:ph type="title"/>
          </p:nvPr>
        </p:nvSpPr>
        <p:spPr/>
        <p:txBody>
          <a:bodyPr/>
          <a:lstStyle/>
          <a:p>
            <a:r>
              <a:rPr lang="en-US" dirty="0"/>
              <a:t>Evaluating Feature Selection Performance</a:t>
            </a:r>
          </a:p>
        </p:txBody>
      </p:sp>
    </p:spTree>
    <p:extLst>
      <p:ext uri="{BB962C8B-B14F-4D97-AF65-F5344CB8AC3E}">
        <p14:creationId xmlns:p14="http://schemas.microsoft.com/office/powerpoint/2010/main" val="4984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3A42-E0D7-ABE2-CEE2-86F660EEA3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7937FB-BCBF-60EF-FD19-251AD9C970F3}"/>
              </a:ext>
            </a:extLst>
          </p:cNvPr>
          <p:cNvSpPr>
            <a:spLocks noGrp="1"/>
          </p:cNvSpPr>
          <p:nvPr>
            <p:ph type="title"/>
          </p:nvPr>
        </p:nvSpPr>
        <p:spPr>
          <a:xfrm>
            <a:off x="838200" y="569785"/>
            <a:ext cx="7467600" cy="403957"/>
          </a:xfrm>
        </p:spPr>
        <p:txBody>
          <a:bodyPr anchor="ctr">
            <a:normAutofit/>
          </a:bodyPr>
          <a:lstStyle/>
          <a:p>
            <a:pPr>
              <a:lnSpc>
                <a:spcPct val="90000"/>
              </a:lnSpc>
            </a:pPr>
            <a:r>
              <a:rPr lang="en-US" sz="2200" dirty="0">
                <a:hlinkClick r:id="rId3"/>
              </a:rPr>
              <a:t>Workshop Evaluation</a:t>
            </a:r>
            <a:r>
              <a:rPr lang="en-US" sz="2200" dirty="0"/>
              <a:t> QR Code</a:t>
            </a:r>
          </a:p>
        </p:txBody>
      </p:sp>
      <p:pic>
        <p:nvPicPr>
          <p:cNvPr id="6" name="Picture 5" descr="A qr code on a green background&#10;&#10;Description automatically generated">
            <a:extLst>
              <a:ext uri="{FF2B5EF4-FFF2-40B4-BE49-F238E27FC236}">
                <a16:creationId xmlns:a16="http://schemas.microsoft.com/office/drawing/2014/main" id="{1C71BCF0-1A3F-A579-8C68-8ED2FEFE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75" y="1123950"/>
            <a:ext cx="3448050" cy="3448050"/>
          </a:xfrm>
          <a:prstGeom prst="rect">
            <a:avLst/>
          </a:prstGeom>
          <a:noFill/>
        </p:spPr>
      </p:pic>
    </p:spTree>
    <p:extLst>
      <p:ext uri="{BB962C8B-B14F-4D97-AF65-F5344CB8AC3E}">
        <p14:creationId xmlns:p14="http://schemas.microsoft.com/office/powerpoint/2010/main" val="236082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8E53B-6878-C331-233B-192582FD3147}"/>
              </a:ext>
            </a:extLst>
          </p:cNvPr>
          <p:cNvSpPr>
            <a:spLocks noGrp="1"/>
          </p:cNvSpPr>
          <p:nvPr>
            <p:ph type="body" sz="quarter" idx="13"/>
          </p:nvPr>
        </p:nvSpPr>
        <p:spPr/>
        <p:txBody>
          <a:bodyPr/>
          <a:lstStyle/>
          <a:p>
            <a:pPr marL="0" indent="0">
              <a:buNone/>
            </a:pPr>
            <a:endParaRPr lang="en-US" dirty="0"/>
          </a:p>
        </p:txBody>
      </p:sp>
      <p:pic>
        <p:nvPicPr>
          <p:cNvPr id="4098" name="Picture 2" descr="🤨 &quot;Data is the new oil.&quot;">
            <a:extLst>
              <a:ext uri="{FF2B5EF4-FFF2-40B4-BE49-F238E27FC236}">
                <a16:creationId xmlns:a16="http://schemas.microsoft.com/office/drawing/2014/main" id="{EA7C6852-6F93-82BB-3348-537309AFD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 y="3968"/>
            <a:ext cx="9144000" cy="51355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3EA8141-DE64-837C-485A-1CE1349128B0}"/>
              </a:ext>
            </a:extLst>
          </p:cNvPr>
          <p:cNvSpPr>
            <a:spLocks noGrp="1"/>
          </p:cNvSpPr>
          <p:nvPr>
            <p:ph type="title"/>
          </p:nvPr>
        </p:nvSpPr>
        <p:spPr>
          <a:xfrm>
            <a:off x="0" y="4625181"/>
            <a:ext cx="9144000" cy="514350"/>
          </a:xfrm>
        </p:spPr>
        <p:txBody>
          <a:bodyPr/>
          <a:lstStyle/>
          <a:p>
            <a:pPr algn="ctr"/>
            <a:r>
              <a:rPr lang="en-US" b="1" dirty="0">
                <a:solidFill>
                  <a:schemeClr val="bg1"/>
                </a:solidFill>
              </a:rPr>
              <a:t>Houston, we have a problem: Big Data!</a:t>
            </a:r>
          </a:p>
        </p:txBody>
      </p:sp>
    </p:spTree>
    <p:extLst>
      <p:ext uri="{BB962C8B-B14F-4D97-AF65-F5344CB8AC3E}">
        <p14:creationId xmlns:p14="http://schemas.microsoft.com/office/powerpoint/2010/main" val="26522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F727-87E5-4B04-ED48-9CAE983D2E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3605E4D-FD32-0B64-F667-7B79288CA89A}"/>
              </a:ext>
            </a:extLst>
          </p:cNvPr>
          <p:cNvSpPr>
            <a:spLocks noGrp="1"/>
          </p:cNvSpPr>
          <p:nvPr>
            <p:ph type="body" sz="quarter" idx="13"/>
          </p:nvPr>
        </p:nvSpPr>
        <p:spPr/>
        <p:txBody>
          <a:bodyPr/>
          <a:lstStyle/>
          <a:p>
            <a:r>
              <a:rPr lang="en-US" sz="2200" dirty="0"/>
              <a:t>Use concepts from both wrap and filter methods. </a:t>
            </a:r>
          </a:p>
          <a:p>
            <a:pPr lvl="1"/>
            <a:r>
              <a:rPr lang="en-US" sz="2200" dirty="0"/>
              <a:t>Pro: fast, accurate, and less prone to overfitting</a:t>
            </a:r>
          </a:p>
          <a:p>
            <a:pPr lvl="1"/>
            <a:r>
              <a:rPr lang="en-US" sz="2200" dirty="0"/>
              <a:t>Con: </a:t>
            </a:r>
          </a:p>
          <a:p>
            <a:r>
              <a:rPr lang="en-US" sz="2200" dirty="0"/>
              <a:t>LASSO (Least Absolute Shrinkage and Selection Operator) with the </a:t>
            </a:r>
            <a:r>
              <a:rPr lang="en-US" sz="2200" dirty="0" err="1"/>
              <a:t>glmnet</a:t>
            </a:r>
            <a:r>
              <a:rPr lang="en-US" sz="2200" dirty="0"/>
              <a:t> package</a:t>
            </a:r>
          </a:p>
          <a:p>
            <a:r>
              <a:rPr lang="en-US" sz="2200" dirty="0"/>
              <a:t>Tree-based methods for feature importance using </a:t>
            </a:r>
            <a:r>
              <a:rPr lang="en-US" sz="2200" dirty="0" err="1"/>
              <a:t>randomForest</a:t>
            </a:r>
            <a:r>
              <a:rPr lang="en-US" sz="2200" dirty="0"/>
              <a:t> or </a:t>
            </a:r>
            <a:r>
              <a:rPr lang="en-US" sz="2200" dirty="0" err="1"/>
              <a:t>xgboost</a:t>
            </a:r>
            <a:endParaRPr lang="en-US" sz="2200" dirty="0"/>
          </a:p>
        </p:txBody>
      </p:sp>
      <p:sp>
        <p:nvSpPr>
          <p:cNvPr id="3" name="Title 2">
            <a:extLst>
              <a:ext uri="{FF2B5EF4-FFF2-40B4-BE49-F238E27FC236}">
                <a16:creationId xmlns:a16="http://schemas.microsoft.com/office/drawing/2014/main" id="{DC4ED083-518F-7D66-4CF0-66567CF59866}"/>
              </a:ext>
            </a:extLst>
          </p:cNvPr>
          <p:cNvSpPr>
            <a:spLocks noGrp="1"/>
          </p:cNvSpPr>
          <p:nvPr>
            <p:ph type="title"/>
          </p:nvPr>
        </p:nvSpPr>
        <p:spPr/>
        <p:txBody>
          <a:bodyPr/>
          <a:lstStyle/>
          <a:p>
            <a:r>
              <a:rPr lang="en-US" dirty="0"/>
              <a:t>Embedded Methods</a:t>
            </a:r>
          </a:p>
        </p:txBody>
      </p:sp>
      <p:pic>
        <p:nvPicPr>
          <p:cNvPr id="6" name="Picture 5" descr="Ridge and LASSO Regression penalties ">
            <a:extLst>
              <a:ext uri="{FF2B5EF4-FFF2-40B4-BE49-F238E27FC236}">
                <a16:creationId xmlns:a16="http://schemas.microsoft.com/office/drawing/2014/main" id="{28BEAE5A-59E6-72F0-7BFD-68C67CBCB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209550"/>
            <a:ext cx="3200400" cy="1368110"/>
          </a:xfrm>
          <a:prstGeom prst="rect">
            <a:avLst/>
          </a:prstGeom>
        </p:spPr>
      </p:pic>
    </p:spTree>
    <p:extLst>
      <p:ext uri="{BB962C8B-B14F-4D97-AF65-F5344CB8AC3E}">
        <p14:creationId xmlns:p14="http://schemas.microsoft.com/office/powerpoint/2010/main" val="2892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0E183B-BF8B-C456-4FE1-EE9840D58B94}"/>
              </a:ext>
            </a:extLst>
          </p:cNvPr>
          <p:cNvSpPr>
            <a:spLocks noGrp="1"/>
          </p:cNvSpPr>
          <p:nvPr>
            <p:ph sz="quarter" idx="14"/>
          </p:nvPr>
        </p:nvSpPr>
        <p:spPr>
          <a:xfrm>
            <a:off x="838200" y="1123950"/>
            <a:ext cx="7467600" cy="3448050"/>
          </a:xfrm>
        </p:spPr>
        <p:txBody>
          <a:bodyPr anchor="ctr">
            <a:normAutofit/>
          </a:bodyPr>
          <a:lstStyle/>
          <a:p>
            <a:r>
              <a:rPr lang="en-US" dirty="0"/>
              <a:t>Be careful of P-hacking!!</a:t>
            </a:r>
          </a:p>
        </p:txBody>
      </p:sp>
    </p:spTree>
    <p:extLst>
      <p:ext uri="{BB962C8B-B14F-4D97-AF65-F5344CB8AC3E}">
        <p14:creationId xmlns:p14="http://schemas.microsoft.com/office/powerpoint/2010/main" val="21272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9D515-6FE1-27C8-70C0-2D53E2B4EC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96EBAF-F209-1334-6273-BDB43510BAAD}"/>
              </a:ext>
            </a:extLst>
          </p:cNvPr>
          <p:cNvSpPr>
            <a:spLocks noGrp="1"/>
          </p:cNvSpPr>
          <p:nvPr>
            <p:ph type="body" sz="quarter" idx="13"/>
          </p:nvPr>
        </p:nvSpPr>
        <p:spPr/>
        <p:txBody>
          <a:bodyPr/>
          <a:lstStyle/>
          <a:p>
            <a:r>
              <a:rPr lang="en-US" dirty="0"/>
              <a:t>https://</a:t>
            </a:r>
            <a:r>
              <a:rPr lang="en-US" dirty="0" err="1"/>
              <a:t>www.john-ros.com</a:t>
            </a:r>
            <a:r>
              <a:rPr lang="en-US" dirty="0"/>
              <a:t>/</a:t>
            </a:r>
            <a:r>
              <a:rPr lang="en-US" dirty="0" err="1"/>
              <a:t>Rcourse</a:t>
            </a:r>
            <a:r>
              <a:rPr lang="en-US" dirty="0"/>
              <a:t>/</a:t>
            </a:r>
            <a:r>
              <a:rPr lang="en-US" dirty="0" err="1"/>
              <a:t>multivariate.html</a:t>
            </a:r>
            <a:endParaRPr lang="en-US" dirty="0"/>
          </a:p>
          <a:p>
            <a:r>
              <a:rPr lang="en-US" dirty="0"/>
              <a:t>https://</a:t>
            </a:r>
            <a:r>
              <a:rPr lang="en-US" dirty="0" err="1"/>
              <a:t>doi.org</a:t>
            </a:r>
            <a:r>
              <a:rPr lang="en-US" dirty="0"/>
              <a:t>/10.4324/9781003279693</a:t>
            </a:r>
          </a:p>
          <a:p>
            <a:r>
              <a:rPr lang="en-US" dirty="0"/>
              <a:t>Evaluation of economics journals based on structural equation dimension reduction method: https://</a:t>
            </a:r>
            <a:r>
              <a:rPr lang="en-US" dirty="0" err="1"/>
              <a:t>doi.org</a:t>
            </a:r>
            <a:r>
              <a:rPr lang="en-US" dirty="0"/>
              <a:t>/10.1080/15140326.2021.1984163 </a:t>
            </a:r>
          </a:p>
          <a:p>
            <a:pPr lvl="1"/>
            <a:r>
              <a:rPr lang="en-US" dirty="0">
                <a:hlinkClick r:id="rId2"/>
              </a:rPr>
              <a:t>https://link-springer-com.proxy.library.cornell.edu/book/10.1007/978-3-031-05371-9</a:t>
            </a:r>
            <a:endParaRPr lang="en-US" dirty="0"/>
          </a:p>
          <a:p>
            <a:endParaRPr lang="en-US" dirty="0"/>
          </a:p>
        </p:txBody>
      </p:sp>
      <p:sp>
        <p:nvSpPr>
          <p:cNvPr id="3" name="Title 2">
            <a:extLst>
              <a:ext uri="{FF2B5EF4-FFF2-40B4-BE49-F238E27FC236}">
                <a16:creationId xmlns:a16="http://schemas.microsoft.com/office/drawing/2014/main" id="{DA43F0A8-304D-DB64-B678-AB582B4556D0}"/>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15270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C4D26-097C-7914-640E-E44E4F54C1D1}"/>
              </a:ext>
            </a:extLst>
          </p:cNvPr>
          <p:cNvSpPr>
            <a:spLocks noGrp="1"/>
          </p:cNvSpPr>
          <p:nvPr>
            <p:ph type="body" sz="quarter" idx="13"/>
          </p:nvPr>
        </p:nvSpPr>
        <p:spPr/>
        <p:txBody>
          <a:bodyPr/>
          <a:lstStyle/>
          <a:p>
            <a:r>
              <a:rPr lang="en-US" dirty="0"/>
              <a:t>Nguyen, Lan Huong, and Susan Holmes. “Ten quick tips for effective dimensionality reduction.” PLOS Computational Biology 15.6 (2019): e1006907.</a:t>
            </a:r>
          </a:p>
          <a:p>
            <a:r>
              <a:rPr lang="en-US" dirty="0"/>
              <a:t>Li, </a:t>
            </a:r>
            <a:r>
              <a:rPr lang="en-US" dirty="0" err="1"/>
              <a:t>Lexin</a:t>
            </a:r>
            <a:r>
              <a:rPr lang="en-US" dirty="0"/>
              <a:t>. “Dimension reduction for high-dimensional data.” Statistical methods in molecular biology. Humana Press, Totowa, NJ, 2010. 417-434.</a:t>
            </a:r>
          </a:p>
          <a:p>
            <a:endParaRPr lang="en-US" dirty="0"/>
          </a:p>
        </p:txBody>
      </p:sp>
      <p:sp>
        <p:nvSpPr>
          <p:cNvPr id="3" name="Title 2">
            <a:extLst>
              <a:ext uri="{FF2B5EF4-FFF2-40B4-BE49-F238E27FC236}">
                <a16:creationId xmlns:a16="http://schemas.microsoft.com/office/drawing/2014/main" id="{14819A2D-409F-CE35-503A-EF36DA58AD89}"/>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65065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6671A-F05C-4110-02F6-4D256779A0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7D6947-B2B9-8272-DB1A-A58D7CAD529E}"/>
              </a:ext>
            </a:extLst>
          </p:cNvPr>
          <p:cNvSpPr>
            <a:spLocks noGrp="1"/>
          </p:cNvSpPr>
          <p:nvPr>
            <p:ph type="body" sz="quarter" idx="13"/>
          </p:nvPr>
        </p:nvSpPr>
        <p:spPr/>
        <p:txBody>
          <a:bodyPr/>
          <a:lstStyle/>
          <a:p>
            <a:r>
              <a:rPr lang="en-US" dirty="0"/>
              <a:t>An Introduction to Statistical Learning (ISLR) by James, Witten, Hastie and </a:t>
            </a:r>
            <a:r>
              <a:rPr lang="en-US" dirty="0" err="1"/>
              <a:t>Tibshirani</a:t>
            </a:r>
            <a:r>
              <a:rPr lang="en-US" dirty="0"/>
              <a:t>: http://www-</a:t>
            </a:r>
            <a:r>
              <a:rPr lang="en-US" dirty="0" err="1"/>
              <a:t>bcf.usc.edu</a:t>
            </a:r>
            <a:r>
              <a:rPr lang="en-US" dirty="0"/>
              <a:t>/~</a:t>
            </a:r>
            <a:r>
              <a:rPr lang="en-US" dirty="0" err="1"/>
              <a:t>gareth</a:t>
            </a:r>
            <a:r>
              <a:rPr lang="en-US" dirty="0"/>
              <a:t>/ISL/</a:t>
            </a:r>
          </a:p>
          <a:p>
            <a:endParaRPr lang="en-US" dirty="0"/>
          </a:p>
        </p:txBody>
      </p:sp>
      <p:sp>
        <p:nvSpPr>
          <p:cNvPr id="3" name="Title 2">
            <a:extLst>
              <a:ext uri="{FF2B5EF4-FFF2-40B4-BE49-F238E27FC236}">
                <a16:creationId xmlns:a16="http://schemas.microsoft.com/office/drawing/2014/main" id="{29468331-7245-4F40-6B09-DE54448BAF19}"/>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74026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374D9-B77C-4E67-66F7-F13F7EDB733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7F800E6-14F1-A2BF-AEC0-2A2327B4C16C}"/>
              </a:ext>
            </a:extLst>
          </p:cNvPr>
          <p:cNvSpPr>
            <a:spLocks noGrp="1"/>
          </p:cNvSpPr>
          <p:nvPr>
            <p:ph type="body" sz="quarter" idx="14"/>
          </p:nvPr>
        </p:nvSpPr>
        <p:spPr>
          <a:xfrm>
            <a:off x="346286" y="2197058"/>
            <a:ext cx="4073314" cy="679492"/>
          </a:xfrm>
        </p:spPr>
        <p:txBody>
          <a:bodyPr>
            <a:normAutofit fontScale="70000" lnSpcReduction="20000"/>
          </a:bodyPr>
          <a:lstStyle/>
          <a:p>
            <a:r>
              <a:rPr lang="en-US" dirty="0"/>
              <a:t>What questions do you have?</a:t>
            </a:r>
          </a:p>
          <a:p>
            <a:endParaRPr lang="en-US" dirty="0"/>
          </a:p>
        </p:txBody>
      </p:sp>
    </p:spTree>
    <p:extLst>
      <p:ext uri="{BB962C8B-B14F-4D97-AF65-F5344CB8AC3E}">
        <p14:creationId xmlns:p14="http://schemas.microsoft.com/office/powerpoint/2010/main" val="257899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3A42-E0D7-ABE2-CEE2-86F660EEA3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7937FB-BCBF-60EF-FD19-251AD9C970F3}"/>
              </a:ext>
            </a:extLst>
          </p:cNvPr>
          <p:cNvSpPr>
            <a:spLocks noGrp="1"/>
          </p:cNvSpPr>
          <p:nvPr>
            <p:ph type="title"/>
          </p:nvPr>
        </p:nvSpPr>
        <p:spPr>
          <a:xfrm>
            <a:off x="838200" y="569785"/>
            <a:ext cx="7467600" cy="403957"/>
          </a:xfrm>
        </p:spPr>
        <p:txBody>
          <a:bodyPr anchor="ctr">
            <a:normAutofit/>
          </a:bodyPr>
          <a:lstStyle/>
          <a:p>
            <a:pPr>
              <a:lnSpc>
                <a:spcPct val="90000"/>
              </a:lnSpc>
            </a:pPr>
            <a:r>
              <a:rPr lang="en-US" sz="2200" dirty="0">
                <a:hlinkClick r:id="rId3"/>
              </a:rPr>
              <a:t>Workshop Evaluation</a:t>
            </a:r>
            <a:r>
              <a:rPr lang="en-US" sz="2200" dirty="0"/>
              <a:t> QR Code</a:t>
            </a:r>
          </a:p>
        </p:txBody>
      </p:sp>
      <p:pic>
        <p:nvPicPr>
          <p:cNvPr id="6" name="Picture 5" descr="A qr code on a green background&#10;&#10;Description automatically generated">
            <a:extLst>
              <a:ext uri="{FF2B5EF4-FFF2-40B4-BE49-F238E27FC236}">
                <a16:creationId xmlns:a16="http://schemas.microsoft.com/office/drawing/2014/main" id="{1C71BCF0-1A3F-A579-8C68-8ED2FEFE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75" y="1123950"/>
            <a:ext cx="3448050" cy="3448050"/>
          </a:xfrm>
          <a:prstGeom prst="rect">
            <a:avLst/>
          </a:prstGeom>
          <a:noFill/>
        </p:spPr>
      </p:pic>
    </p:spTree>
    <p:extLst>
      <p:ext uri="{BB962C8B-B14F-4D97-AF65-F5344CB8AC3E}">
        <p14:creationId xmlns:p14="http://schemas.microsoft.com/office/powerpoint/2010/main" val="33387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C356C-FEAF-30A0-D55D-A80D9BBFC085}"/>
              </a:ext>
            </a:extLst>
          </p:cNvPr>
          <p:cNvSpPr>
            <a:spLocks noGrp="1"/>
          </p:cNvSpPr>
          <p:nvPr>
            <p:ph type="body" sz="quarter" idx="13"/>
          </p:nvPr>
        </p:nvSpPr>
        <p:spPr/>
        <p:txBody>
          <a:bodyPr/>
          <a:lstStyle/>
          <a:p>
            <a:r>
              <a:rPr lang="en-US" dirty="0"/>
              <a:t>Download all the </a:t>
            </a:r>
            <a:r>
              <a:rPr lang="en-US" dirty="0" err="1"/>
              <a:t>Github</a:t>
            </a:r>
            <a:r>
              <a:rPr lang="en-US" dirty="0"/>
              <a:t> files</a:t>
            </a:r>
          </a:p>
          <a:p>
            <a:r>
              <a:rPr lang="en-US" dirty="0"/>
              <a:t>Unzip package</a:t>
            </a:r>
          </a:p>
          <a:p>
            <a:r>
              <a:rPr lang="en-US" dirty="0"/>
              <a:t>Open project and script files using R project file</a:t>
            </a:r>
          </a:p>
          <a:p>
            <a:pPr lvl="1"/>
            <a:r>
              <a:rPr lang="en-US" dirty="0"/>
              <a:t>Readme section of the </a:t>
            </a:r>
            <a:r>
              <a:rPr lang="en-US" dirty="0" err="1"/>
              <a:t>Github</a:t>
            </a:r>
            <a:r>
              <a:rPr lang="en-US" dirty="0"/>
              <a:t> page</a:t>
            </a:r>
          </a:p>
        </p:txBody>
      </p:sp>
      <p:sp>
        <p:nvSpPr>
          <p:cNvPr id="3" name="Title 2">
            <a:extLst>
              <a:ext uri="{FF2B5EF4-FFF2-40B4-BE49-F238E27FC236}">
                <a16:creationId xmlns:a16="http://schemas.microsoft.com/office/drawing/2014/main" id="{5B8FB068-751E-3043-1DD0-85743721CB51}"/>
              </a:ext>
            </a:extLst>
          </p:cNvPr>
          <p:cNvSpPr>
            <a:spLocks noGrp="1"/>
          </p:cNvSpPr>
          <p:nvPr>
            <p:ph type="title"/>
          </p:nvPr>
        </p:nvSpPr>
        <p:spPr/>
        <p:txBody>
          <a:bodyPr/>
          <a:lstStyle/>
          <a:p>
            <a:r>
              <a:rPr lang="en-US" dirty="0" err="1"/>
              <a:t>Github</a:t>
            </a:r>
            <a:endParaRPr lang="en-US" dirty="0"/>
          </a:p>
        </p:txBody>
      </p:sp>
    </p:spTree>
    <p:extLst>
      <p:ext uri="{BB962C8B-B14F-4D97-AF65-F5344CB8AC3E}">
        <p14:creationId xmlns:p14="http://schemas.microsoft.com/office/powerpoint/2010/main" val="398368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vs. Wide Data: What's the Difference? - Statology">
            <a:extLst>
              <a:ext uri="{FF2B5EF4-FFF2-40B4-BE49-F238E27FC236}">
                <a16:creationId xmlns:a16="http://schemas.microsoft.com/office/drawing/2014/main" id="{95458909-5546-D190-B298-1EFEBFA390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5" y="1481784"/>
            <a:ext cx="4050507" cy="2865732"/>
          </a:xfrm>
          <a:prstGeom prst="rect">
            <a:avLst/>
          </a:prstGeom>
          <a:solidFill>
            <a:srgbClr val="FFFFFF"/>
          </a:solidFill>
        </p:spPr>
      </p:pic>
      <p:sp>
        <p:nvSpPr>
          <p:cNvPr id="3" name="Title 2">
            <a:extLst>
              <a:ext uri="{FF2B5EF4-FFF2-40B4-BE49-F238E27FC236}">
                <a16:creationId xmlns:a16="http://schemas.microsoft.com/office/drawing/2014/main" id="{A53A5BCF-4CF7-8E66-78A3-058B9028F58E}"/>
              </a:ext>
            </a:extLst>
          </p:cNvPr>
          <p:cNvSpPr>
            <a:spLocks noGrp="1"/>
          </p:cNvSpPr>
          <p:nvPr>
            <p:ph type="title"/>
          </p:nvPr>
        </p:nvSpPr>
        <p:spPr>
          <a:xfrm>
            <a:off x="287899" y="461818"/>
            <a:ext cx="6554707" cy="452582"/>
          </a:xfrm>
        </p:spPr>
        <p:txBody>
          <a:bodyPr anchor="ctr">
            <a:normAutofit/>
          </a:bodyPr>
          <a:lstStyle/>
          <a:p>
            <a:pPr>
              <a:lnSpc>
                <a:spcPct val="90000"/>
              </a:lnSpc>
            </a:pPr>
            <a:r>
              <a:rPr lang="en-US" sz="2500" dirty="0"/>
              <a:t>What are high-dimensional data?</a:t>
            </a:r>
          </a:p>
        </p:txBody>
      </p:sp>
      <p:sp>
        <p:nvSpPr>
          <p:cNvPr id="2" name="Text Placeholder 1">
            <a:extLst>
              <a:ext uri="{FF2B5EF4-FFF2-40B4-BE49-F238E27FC236}">
                <a16:creationId xmlns:a16="http://schemas.microsoft.com/office/drawing/2014/main" id="{40FB7C40-9AED-9DD4-3180-4E91C5713FBE}"/>
              </a:ext>
            </a:extLst>
          </p:cNvPr>
          <p:cNvSpPr>
            <a:spLocks noGrp="1"/>
          </p:cNvSpPr>
          <p:nvPr>
            <p:ph type="body" sz="quarter" idx="14"/>
          </p:nvPr>
        </p:nvSpPr>
        <p:spPr>
          <a:xfrm>
            <a:off x="152400" y="1085850"/>
            <a:ext cx="4495805" cy="3261666"/>
          </a:xfrm>
        </p:spPr>
        <p:txBody>
          <a:bodyPr>
            <a:noAutofit/>
          </a:bodyPr>
          <a:lstStyle/>
          <a:p>
            <a:pPr marL="0" indent="0">
              <a:lnSpc>
                <a:spcPct val="90000"/>
              </a:lnSpc>
              <a:buNone/>
            </a:pPr>
            <a:r>
              <a:rPr lang="en-US" sz="1800" dirty="0"/>
              <a:t>Data in which the number of features (variables observed), p, are close to or larger than the number of observations (or data points), n.</a:t>
            </a:r>
          </a:p>
          <a:p>
            <a:pPr marL="0" indent="0">
              <a:lnSpc>
                <a:spcPct val="90000"/>
              </a:lnSpc>
              <a:buNone/>
            </a:pPr>
            <a:endParaRPr lang="en-US" sz="1800" b="1" dirty="0"/>
          </a:p>
          <a:p>
            <a:pPr marL="0" indent="0">
              <a:lnSpc>
                <a:spcPct val="90000"/>
              </a:lnSpc>
              <a:buNone/>
            </a:pPr>
            <a:r>
              <a:rPr lang="en-US" sz="1800" b="1" dirty="0"/>
              <a:t>Popular uses of high dimensional data:</a:t>
            </a:r>
          </a:p>
          <a:p>
            <a:pPr>
              <a:lnSpc>
                <a:spcPct val="90000"/>
              </a:lnSpc>
            </a:pPr>
            <a:r>
              <a:rPr lang="en-US" sz="1800" dirty="0"/>
              <a:t>Genomic data</a:t>
            </a:r>
          </a:p>
          <a:p>
            <a:pPr>
              <a:lnSpc>
                <a:spcPct val="90000"/>
              </a:lnSpc>
            </a:pPr>
            <a:r>
              <a:rPr lang="en-US" sz="1800" dirty="0">
                <a:hlinkClick r:id="rId4"/>
              </a:rPr>
              <a:t>Neuroimaging</a:t>
            </a:r>
            <a:r>
              <a:rPr lang="en-US" sz="1800" dirty="0"/>
              <a:t> data</a:t>
            </a:r>
          </a:p>
          <a:p>
            <a:pPr>
              <a:lnSpc>
                <a:spcPct val="90000"/>
              </a:lnSpc>
            </a:pPr>
            <a:r>
              <a:rPr lang="en-US" sz="1800" dirty="0"/>
              <a:t>High-dimensional time series</a:t>
            </a:r>
          </a:p>
          <a:p>
            <a:pPr>
              <a:lnSpc>
                <a:spcPct val="90000"/>
              </a:lnSpc>
            </a:pPr>
            <a:r>
              <a:rPr lang="en-US" sz="1800" dirty="0"/>
              <a:t>Ecology (especially biodiversity studies)</a:t>
            </a:r>
          </a:p>
          <a:p>
            <a:pPr>
              <a:lnSpc>
                <a:spcPct val="90000"/>
              </a:lnSpc>
            </a:pPr>
            <a:r>
              <a:rPr lang="en-US" sz="1800" dirty="0"/>
              <a:t>Exploratory Data Analysis</a:t>
            </a:r>
          </a:p>
          <a:p>
            <a:pPr lvl="1">
              <a:lnSpc>
                <a:spcPct val="90000"/>
              </a:lnSpc>
            </a:pPr>
            <a:r>
              <a:rPr lang="en-US" sz="1400" dirty="0"/>
              <a:t>Structural Equation Modeling </a:t>
            </a:r>
          </a:p>
          <a:p>
            <a:pPr>
              <a:lnSpc>
                <a:spcPct val="90000"/>
              </a:lnSpc>
            </a:pPr>
            <a:r>
              <a:rPr lang="en-US" sz="1800" dirty="0"/>
              <a:t>Topic modeling</a:t>
            </a:r>
          </a:p>
          <a:p>
            <a:pPr>
              <a:lnSpc>
                <a:spcPct val="90000"/>
              </a:lnSpc>
            </a:pPr>
            <a:r>
              <a:rPr lang="en-US" sz="1800" dirty="0"/>
              <a:t>Signal detection</a:t>
            </a:r>
          </a:p>
        </p:txBody>
      </p:sp>
    </p:spTree>
    <p:extLst>
      <p:ext uri="{BB962C8B-B14F-4D97-AF65-F5344CB8AC3E}">
        <p14:creationId xmlns:p14="http://schemas.microsoft.com/office/powerpoint/2010/main" val="10647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9C11C-BF39-F708-A28B-8E0DD586BBF4}"/>
              </a:ext>
            </a:extLst>
          </p:cNvPr>
          <p:cNvSpPr>
            <a:spLocks noGrp="1"/>
          </p:cNvSpPr>
          <p:nvPr>
            <p:ph type="title"/>
          </p:nvPr>
        </p:nvSpPr>
        <p:spPr>
          <a:xfrm>
            <a:off x="304272" y="2561844"/>
            <a:ext cx="4777596" cy="829533"/>
          </a:xfrm>
        </p:spPr>
        <p:txBody>
          <a:bodyPr anchor="t">
            <a:normAutofit fontScale="90000"/>
          </a:bodyPr>
          <a:lstStyle/>
          <a:p>
            <a:pPr>
              <a:lnSpc>
                <a:spcPct val="90000"/>
              </a:lnSpc>
            </a:pPr>
            <a:r>
              <a:rPr lang="en-US" sz="2700" dirty="0"/>
              <a:t>The Curse of Dimensionality</a:t>
            </a:r>
            <a:br>
              <a:rPr lang="en-US" sz="2700" dirty="0"/>
            </a:br>
            <a:endParaRPr lang="en-US" sz="2700" dirty="0"/>
          </a:p>
        </p:txBody>
      </p:sp>
      <p:sp>
        <p:nvSpPr>
          <p:cNvPr id="6" name="Text Placeholder 5">
            <a:extLst>
              <a:ext uri="{FF2B5EF4-FFF2-40B4-BE49-F238E27FC236}">
                <a16:creationId xmlns:a16="http://schemas.microsoft.com/office/drawing/2014/main" id="{1736ECA1-3429-905B-A494-716A6FF5DE23}"/>
              </a:ext>
            </a:extLst>
          </p:cNvPr>
          <p:cNvSpPr>
            <a:spLocks noGrp="1"/>
          </p:cNvSpPr>
          <p:nvPr>
            <p:ph type="body" sz="quarter" idx="13"/>
          </p:nvPr>
        </p:nvSpPr>
        <p:spPr/>
        <p:txBody>
          <a:bodyPr/>
          <a:lstStyle/>
          <a:p>
            <a:r>
              <a:rPr lang="en-US" dirty="0"/>
              <a:t>[Bellman et al., 1957]</a:t>
            </a:r>
          </a:p>
        </p:txBody>
      </p:sp>
    </p:spTree>
    <p:extLst>
      <p:ext uri="{BB962C8B-B14F-4D97-AF65-F5344CB8AC3E}">
        <p14:creationId xmlns:p14="http://schemas.microsoft.com/office/powerpoint/2010/main" val="2475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511FDD-A413-7F6B-0DEB-839D4D720E83}"/>
              </a:ext>
            </a:extLst>
          </p:cNvPr>
          <p:cNvSpPr>
            <a:spLocks noGrp="1"/>
          </p:cNvSpPr>
          <p:nvPr>
            <p:ph type="title"/>
          </p:nvPr>
        </p:nvSpPr>
        <p:spPr>
          <a:xfrm>
            <a:off x="285750" y="398113"/>
            <a:ext cx="8677656" cy="514350"/>
          </a:xfrm>
        </p:spPr>
        <p:txBody>
          <a:bodyPr>
            <a:normAutofit fontScale="90000"/>
          </a:bodyPr>
          <a:lstStyle/>
          <a:p>
            <a:pPr algn="ctr"/>
            <a:r>
              <a:rPr lang="en-US" dirty="0"/>
              <a:t>The curse of dimensionality introduces sparseness of the training data</a:t>
            </a:r>
          </a:p>
        </p:txBody>
      </p:sp>
      <p:pic>
        <p:nvPicPr>
          <p:cNvPr id="4" name="Picture 3" descr="Linearly separable classification problem">
            <a:extLst>
              <a:ext uri="{FF2B5EF4-FFF2-40B4-BE49-F238E27FC236}">
                <a16:creationId xmlns:a16="http://schemas.microsoft.com/office/drawing/2014/main" id="{E7E2FA59-6313-70F6-223F-C448D9F711D2}"/>
              </a:ext>
            </a:extLst>
          </p:cNvPr>
          <p:cNvPicPr>
            <a:picLocks noChangeAspect="1"/>
          </p:cNvPicPr>
          <p:nvPr/>
        </p:nvPicPr>
        <p:blipFill>
          <a:blip r:embed="rId3"/>
          <a:stretch>
            <a:fillRect/>
          </a:stretch>
        </p:blipFill>
        <p:spPr>
          <a:xfrm>
            <a:off x="508875" y="1424299"/>
            <a:ext cx="2743200" cy="3206732"/>
          </a:xfrm>
          <a:prstGeom prst="rect">
            <a:avLst/>
          </a:prstGeom>
        </p:spPr>
      </p:pic>
      <p:pic>
        <p:nvPicPr>
          <p:cNvPr id="5" name="Picture 4" descr="The amount of training data grows exponentially with the number of dimensions">
            <a:extLst>
              <a:ext uri="{FF2B5EF4-FFF2-40B4-BE49-F238E27FC236}">
                <a16:creationId xmlns:a16="http://schemas.microsoft.com/office/drawing/2014/main" id="{ABC670AD-A0FD-4596-305F-F816B16FD85A}"/>
              </a:ext>
            </a:extLst>
          </p:cNvPr>
          <p:cNvPicPr>
            <a:picLocks noChangeAspect="1"/>
          </p:cNvPicPr>
          <p:nvPr/>
        </p:nvPicPr>
        <p:blipFill>
          <a:blip r:embed="rId4"/>
          <a:stretch>
            <a:fillRect/>
          </a:stretch>
        </p:blipFill>
        <p:spPr>
          <a:xfrm>
            <a:off x="3662738" y="3245503"/>
            <a:ext cx="5234681" cy="1728320"/>
          </a:xfrm>
          <a:prstGeom prst="rect">
            <a:avLst/>
          </a:prstGeom>
        </p:spPr>
      </p:pic>
      <p:sp>
        <p:nvSpPr>
          <p:cNvPr id="7" name="Text Placeholder 1">
            <a:extLst>
              <a:ext uri="{FF2B5EF4-FFF2-40B4-BE49-F238E27FC236}">
                <a16:creationId xmlns:a16="http://schemas.microsoft.com/office/drawing/2014/main" id="{CB40C26E-5B7C-B6B8-6C05-31BB9413A7B6}"/>
              </a:ext>
            </a:extLst>
          </p:cNvPr>
          <p:cNvSpPr>
            <a:spLocks noGrp="1"/>
          </p:cNvSpPr>
          <p:nvPr>
            <p:ph type="body" idx="1"/>
          </p:nvPr>
        </p:nvSpPr>
        <p:spPr>
          <a:xfrm>
            <a:off x="3249315" y="2537991"/>
            <a:ext cx="5500296" cy="1734180"/>
          </a:xfrm>
        </p:spPr>
        <p:txBody>
          <a:bodyPr>
            <a:normAutofit/>
          </a:bodyPr>
          <a:lstStyle/>
          <a:p>
            <a:pPr marL="114300" indent="0">
              <a:buNone/>
            </a:pPr>
            <a:r>
              <a:rPr lang="en-US" sz="1100" dirty="0">
                <a:solidFill>
                  <a:srgbClr val="555555"/>
                </a:solidFill>
              </a:rPr>
              <a:t>The more features we use, the more sparse the data becomes such that accurate estimation of the algorithm's parameters becomes more difficult. </a:t>
            </a:r>
          </a:p>
          <a:p>
            <a:pPr marL="114300" indent="0">
              <a:buNone/>
            </a:pPr>
            <a:r>
              <a:rPr lang="en-US" sz="1100" dirty="0">
                <a:solidFill>
                  <a:srgbClr val="555555"/>
                </a:solidFill>
              </a:rPr>
              <a:t>Another effect of the curse of dimensionality, is that this sparseness is not uniformly distributed over the search space. </a:t>
            </a:r>
          </a:p>
          <a:p>
            <a:endParaRPr lang="en-US" sz="1100" dirty="0"/>
          </a:p>
        </p:txBody>
      </p:sp>
      <p:pic>
        <p:nvPicPr>
          <p:cNvPr id="8" name="Picture 7" descr="Overfitting">
            <a:extLst>
              <a:ext uri="{FF2B5EF4-FFF2-40B4-BE49-F238E27FC236}">
                <a16:creationId xmlns:a16="http://schemas.microsoft.com/office/drawing/2014/main" id="{4881C36C-4F3A-A309-8A15-59461BD867BA}"/>
              </a:ext>
            </a:extLst>
          </p:cNvPr>
          <p:cNvPicPr>
            <a:picLocks noChangeAspect="1"/>
          </p:cNvPicPr>
          <p:nvPr/>
        </p:nvPicPr>
        <p:blipFill>
          <a:blip r:embed="rId5"/>
          <a:stretch>
            <a:fillRect/>
          </a:stretch>
        </p:blipFill>
        <p:spPr>
          <a:xfrm>
            <a:off x="5408909" y="875697"/>
            <a:ext cx="2321839" cy="1541994"/>
          </a:xfrm>
          <a:prstGeom prst="rect">
            <a:avLst/>
          </a:prstGeom>
        </p:spPr>
      </p:pic>
    </p:spTree>
    <p:extLst>
      <p:ext uri="{BB962C8B-B14F-4D97-AF65-F5344CB8AC3E}">
        <p14:creationId xmlns:p14="http://schemas.microsoft.com/office/powerpoint/2010/main" val="5624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7F16B85-7DE3-CE6D-94B7-CD5BA5773A17}"/>
              </a:ext>
            </a:extLst>
          </p:cNvPr>
          <p:cNvSpPr>
            <a:spLocks noGrp="1"/>
          </p:cNvSpPr>
          <p:nvPr>
            <p:ph type="body" sz="quarter" idx="13"/>
          </p:nvPr>
        </p:nvSpPr>
        <p:spPr>
          <a:xfrm>
            <a:off x="284543" y="2571750"/>
            <a:ext cx="8678863" cy="1257301"/>
          </a:xfrm>
        </p:spPr>
        <p:txBody>
          <a:bodyPr/>
          <a:lstStyle/>
          <a:p>
            <a:pPr marL="0" indent="0">
              <a:buNone/>
            </a:pPr>
            <a:r>
              <a:rPr lang="en-US" sz="2200" dirty="0"/>
              <a:t>Goal: represent the same data with fewer variables by preserving the structure of the data*</a:t>
            </a:r>
          </a:p>
          <a:p>
            <a:pPr lvl="1"/>
            <a:r>
              <a:rPr lang="en-US" sz="2200" dirty="0"/>
              <a:t>In PCA the structure is defined by variance</a:t>
            </a:r>
          </a:p>
          <a:p>
            <a:pPr marL="57147" indent="0">
              <a:buNone/>
            </a:pPr>
            <a:endParaRPr lang="en-US" sz="2200" dirty="0"/>
          </a:p>
          <a:p>
            <a:pPr marL="57147" indent="0">
              <a:buNone/>
            </a:pPr>
            <a:r>
              <a:rPr lang="en-US" sz="2200" dirty="0"/>
              <a:t>How much of the variance of Y can be</a:t>
            </a:r>
          </a:p>
          <a:p>
            <a:pPr marL="57147" indent="0">
              <a:buNone/>
            </a:pPr>
            <a:r>
              <a:rPr lang="en-US" sz="2200" dirty="0"/>
              <a:t>explained by X?</a:t>
            </a:r>
          </a:p>
          <a:p>
            <a:pPr marL="57147" indent="0">
              <a:buNone/>
            </a:pPr>
            <a:endParaRPr lang="en-US" sz="2200" dirty="0"/>
          </a:p>
          <a:p>
            <a:pPr marL="457188" lvl="1" indent="0" algn="r">
              <a:buNone/>
            </a:pPr>
            <a:endParaRPr lang="en-US" sz="1600" dirty="0"/>
          </a:p>
        </p:txBody>
      </p:sp>
      <p:sp>
        <p:nvSpPr>
          <p:cNvPr id="3" name="Title 2">
            <a:extLst>
              <a:ext uri="{FF2B5EF4-FFF2-40B4-BE49-F238E27FC236}">
                <a16:creationId xmlns:a16="http://schemas.microsoft.com/office/drawing/2014/main" id="{96EB44CF-4AF7-2843-C48E-DA71914CA854}"/>
              </a:ext>
            </a:extLst>
          </p:cNvPr>
          <p:cNvSpPr>
            <a:spLocks noGrp="1"/>
          </p:cNvSpPr>
          <p:nvPr>
            <p:ph type="title"/>
          </p:nvPr>
        </p:nvSpPr>
        <p:spPr>
          <a:xfrm>
            <a:off x="47583" y="606441"/>
            <a:ext cx="8677656" cy="514350"/>
          </a:xfrm>
        </p:spPr>
        <p:txBody>
          <a:bodyPr/>
          <a:lstStyle/>
          <a:p>
            <a:pPr algn="ctr"/>
            <a:r>
              <a:rPr lang="en-US" dirty="0"/>
              <a:t>Dimensionality reduction incurs data loss</a:t>
            </a:r>
          </a:p>
        </p:txBody>
      </p:sp>
      <p:pic>
        <p:nvPicPr>
          <p:cNvPr id="8" name="Picture 2" descr="Heumos, L., Schaar, A.C., Lance, C. et al. Best practices for single-cell analysis across modalities. Nat Rev Genet (2023). https://doi.org/10.1038/s41576-023-00586-w&#10;">
            <a:extLst>
              <a:ext uri="{FF2B5EF4-FFF2-40B4-BE49-F238E27FC236}">
                <a16:creationId xmlns:a16="http://schemas.microsoft.com/office/drawing/2014/main" id="{49925B17-7EC9-C201-C80E-E04C3784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9805"/>
            <a:ext cx="4395203" cy="11387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 3.1">
            <a:hlinkClick r:id="rId4"/>
            <a:extLst>
              <a:ext uri="{FF2B5EF4-FFF2-40B4-BE49-F238E27FC236}">
                <a16:creationId xmlns:a16="http://schemas.microsoft.com/office/drawing/2014/main" id="{23E46E9B-3E41-E86B-2491-9689AA669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829052"/>
            <a:ext cx="3829088" cy="11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8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12EC1-375E-46E0-8206-8B5004E1636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8A825B4-F397-1A6C-AEC8-E34AAF13BF75}"/>
              </a:ext>
            </a:extLst>
          </p:cNvPr>
          <p:cNvSpPr>
            <a:spLocks noGrp="1"/>
          </p:cNvSpPr>
          <p:nvPr>
            <p:ph type="title"/>
          </p:nvPr>
        </p:nvSpPr>
        <p:spPr>
          <a:xfrm>
            <a:off x="838199" y="948593"/>
            <a:ext cx="7467600" cy="403957"/>
          </a:xfrm>
        </p:spPr>
        <p:txBody>
          <a:bodyPr>
            <a:normAutofit fontScale="90000"/>
          </a:bodyPr>
          <a:lstStyle/>
          <a:p>
            <a:r>
              <a:rPr lang="en-US" dirty="0"/>
              <a:t>The ”true” dimensionality of the data is typically lower while the rest of the data can be seen as noise.</a:t>
            </a:r>
            <a:br>
              <a:rPr lang="en-US" dirty="0"/>
            </a:br>
            <a:endParaRPr lang="en-US" dirty="0"/>
          </a:p>
        </p:txBody>
      </p:sp>
      <p:pic>
        <p:nvPicPr>
          <p:cNvPr id="5" name="Content Placeholder 4" descr="A diagram of a graph&#10;&#10;Description automatically generated">
            <a:extLst>
              <a:ext uri="{FF2B5EF4-FFF2-40B4-BE49-F238E27FC236}">
                <a16:creationId xmlns:a16="http://schemas.microsoft.com/office/drawing/2014/main" id="{83E2E5D6-7A4B-9913-52DF-2A312296BEBF}"/>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840377" y="1581150"/>
            <a:ext cx="5463243" cy="3448050"/>
          </a:xfrm>
          <a:noFill/>
        </p:spPr>
      </p:pic>
    </p:spTree>
    <p:extLst>
      <p:ext uri="{BB962C8B-B14F-4D97-AF65-F5344CB8AC3E}">
        <p14:creationId xmlns:p14="http://schemas.microsoft.com/office/powerpoint/2010/main" val="22960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37902-5044-9D17-FE4C-0826B169AF03}"/>
              </a:ext>
            </a:extLst>
          </p:cNvPr>
          <p:cNvSpPr>
            <a:spLocks noGrp="1"/>
          </p:cNvSpPr>
          <p:nvPr>
            <p:ph type="body" sz="quarter" idx="13"/>
          </p:nvPr>
        </p:nvSpPr>
        <p:spPr/>
        <p:txBody>
          <a:bodyPr/>
          <a:lstStyle/>
          <a:p>
            <a:r>
              <a:rPr lang="en-US" dirty="0"/>
              <a:t>Compact storage for big, high dimensional data</a:t>
            </a:r>
          </a:p>
          <a:p>
            <a:r>
              <a:rPr lang="en-US" dirty="0"/>
              <a:t>Reduce model training/computation time</a:t>
            </a:r>
          </a:p>
          <a:p>
            <a:r>
              <a:rPr lang="en-US" dirty="0"/>
              <a:t>Improve Reduce multi-collinearity between features &amp; lessens redundant data (noise)</a:t>
            </a:r>
          </a:p>
          <a:p>
            <a:pPr lvl="1"/>
            <a:r>
              <a:rPr lang="en-US" dirty="0"/>
              <a:t>Prevents overfitting </a:t>
            </a:r>
          </a:p>
          <a:p>
            <a:r>
              <a:rPr lang="en-US" b="1" dirty="0"/>
              <a:t>When used correctly,</a:t>
            </a:r>
            <a:r>
              <a:rPr lang="en-US" dirty="0"/>
              <a:t> improves model accuracy, interpretability of findings, and data visualization</a:t>
            </a:r>
          </a:p>
        </p:txBody>
      </p:sp>
      <p:sp>
        <p:nvSpPr>
          <p:cNvPr id="3" name="Title 2">
            <a:extLst>
              <a:ext uri="{FF2B5EF4-FFF2-40B4-BE49-F238E27FC236}">
                <a16:creationId xmlns:a16="http://schemas.microsoft.com/office/drawing/2014/main" id="{0F5D337A-3EDF-2BC0-A0FA-8E5F493C7ADB}"/>
              </a:ext>
            </a:extLst>
          </p:cNvPr>
          <p:cNvSpPr>
            <a:spLocks noGrp="1"/>
          </p:cNvSpPr>
          <p:nvPr>
            <p:ph type="title"/>
          </p:nvPr>
        </p:nvSpPr>
        <p:spPr/>
        <p:txBody>
          <a:bodyPr/>
          <a:lstStyle/>
          <a:p>
            <a:r>
              <a:rPr lang="en-US" dirty="0"/>
              <a:t>Benefits of Dimensionality Reduction</a:t>
            </a:r>
          </a:p>
        </p:txBody>
      </p:sp>
    </p:spTree>
    <p:extLst>
      <p:ext uri="{BB962C8B-B14F-4D97-AF65-F5344CB8AC3E}">
        <p14:creationId xmlns:p14="http://schemas.microsoft.com/office/powerpoint/2010/main" val="31377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9102808-967D-7C45-B952-F50DCD98AF33}" vid="{CF8696D2-C8CE-2B49-849F-4350B18504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E48E5D017E1E4BAC6C235E437E8B81" ma:contentTypeVersion="1" ma:contentTypeDescription="Create a new document." ma:contentTypeScope="" ma:versionID="3614ce1bb16ec63bf293f189bde7aefe">
  <xsd:schema xmlns:xsd="http://www.w3.org/2001/XMLSchema" xmlns:xs="http://www.w3.org/2001/XMLSchema" xmlns:p="http://schemas.microsoft.com/office/2006/metadata/properties" xmlns:ns3="e4c1ce05-e5f0-4c81-a246-c4d1ac965303" targetNamespace="http://schemas.microsoft.com/office/2006/metadata/properties" ma:root="true" ma:fieldsID="4f49565d3251dd9cea50611ca027943f" ns3:_="">
    <xsd:import namespace="e4c1ce05-e5f0-4c81-a246-c4d1ac96530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1ce05-e5f0-4c81-a246-c4d1ac9653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111076-6C93-404C-A722-C485E711B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c1ce05-e5f0-4c81-a246-c4d1ac965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769373-594B-497F-B29F-9AD96F02CA3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1370</TotalTime>
  <Words>2958</Words>
  <Application>Microsoft Macintosh PowerPoint</Application>
  <PresentationFormat>On-screen Show (16:9)</PresentationFormat>
  <Paragraphs>227</Paragraphs>
  <Slides>26</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-apple-system</vt:lpstr>
      <vt:lpstr>Arial</vt:lpstr>
      <vt:lpstr>Calibri</vt:lpstr>
      <vt:lpstr>Helvetica</vt:lpstr>
      <vt:lpstr>Helvetica Neue</vt:lpstr>
      <vt:lpstr>Open Sans</vt:lpstr>
      <vt:lpstr>Roboto</vt:lpstr>
      <vt:lpstr>Söhne</vt:lpstr>
      <vt:lpstr>source-serif-pro</vt:lpstr>
      <vt:lpstr>Times</vt:lpstr>
      <vt:lpstr>Ubuntu</vt:lpstr>
      <vt:lpstr>Office Theme</vt:lpstr>
      <vt:lpstr>Dimension(ality) Reduction R Series</vt:lpstr>
      <vt:lpstr>Houston, we have a problem: Big Data!</vt:lpstr>
      <vt:lpstr>Github</vt:lpstr>
      <vt:lpstr>What are high-dimensional data?</vt:lpstr>
      <vt:lpstr>The Curse of Dimensionality </vt:lpstr>
      <vt:lpstr>The curse of dimensionality introduces sparseness of the training data</vt:lpstr>
      <vt:lpstr>Dimensionality reduction incurs data loss</vt:lpstr>
      <vt:lpstr>The ”true” dimensionality of the data is typically lower while the rest of the data can be seen as noise. </vt:lpstr>
      <vt:lpstr>Benefits of Dimensionality Reduction</vt:lpstr>
      <vt:lpstr>So, what are features?</vt:lpstr>
      <vt:lpstr>Building Intuition: Animal Classification </vt:lpstr>
      <vt:lpstr>Research Study</vt:lpstr>
      <vt:lpstr>Definition</vt:lpstr>
      <vt:lpstr>Feature Extraction vs. Feature Selection </vt:lpstr>
      <vt:lpstr>Common Feature Selection Techniques</vt:lpstr>
      <vt:lpstr>Filter Methods</vt:lpstr>
      <vt:lpstr>Wrapper Methods</vt:lpstr>
      <vt:lpstr>Evaluating Feature Selection Performance</vt:lpstr>
      <vt:lpstr>Workshop Evaluation QR Code</vt:lpstr>
      <vt:lpstr>Embedded Methods</vt:lpstr>
      <vt:lpstr>PowerPoint Presentation</vt:lpstr>
      <vt:lpstr>Resources/Further Reading</vt:lpstr>
      <vt:lpstr>Resources/Further Reading</vt:lpstr>
      <vt:lpstr>Resources/Further Reading</vt:lpstr>
      <vt:lpstr>PowerPoint Presentation</vt:lpstr>
      <vt:lpstr>Workshop Evaluation QR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Clive D. Howard</dc:creator>
  <cp:lastModifiedBy>Jacob R Grippin</cp:lastModifiedBy>
  <cp:revision>30</cp:revision>
  <dcterms:created xsi:type="dcterms:W3CDTF">2020-01-14T16:59:52Z</dcterms:created>
  <dcterms:modified xsi:type="dcterms:W3CDTF">2024-02-14T19:52:35Z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